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5008" y="905250"/>
            <a:ext cx="6677025" cy="8882380"/>
          </a:xfrm>
          <a:custGeom>
            <a:avLst/>
            <a:gdLst/>
            <a:ahLst/>
            <a:cxnLst/>
            <a:rect l="l" t="t" r="r" b="b"/>
            <a:pathLst>
              <a:path w="6677025" h="8882380">
                <a:moveTo>
                  <a:pt x="6676644" y="0"/>
                </a:moveTo>
                <a:lnTo>
                  <a:pt x="0" y="0"/>
                </a:lnTo>
                <a:lnTo>
                  <a:pt x="0" y="8881875"/>
                </a:lnTo>
                <a:lnTo>
                  <a:pt x="6676644" y="8881875"/>
                </a:lnTo>
                <a:lnTo>
                  <a:pt x="6676644" y="8877303"/>
                </a:lnTo>
                <a:lnTo>
                  <a:pt x="9144" y="8877303"/>
                </a:lnTo>
                <a:lnTo>
                  <a:pt x="4572" y="8872731"/>
                </a:lnTo>
                <a:lnTo>
                  <a:pt x="9144" y="8872731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6676644" y="4572"/>
                </a:lnTo>
                <a:lnTo>
                  <a:pt x="6676644" y="0"/>
                </a:lnTo>
                <a:close/>
              </a:path>
              <a:path w="6677025" h="8882380">
                <a:moveTo>
                  <a:pt x="9144" y="8872731"/>
                </a:moveTo>
                <a:lnTo>
                  <a:pt x="4572" y="8872731"/>
                </a:lnTo>
                <a:lnTo>
                  <a:pt x="9144" y="8877303"/>
                </a:lnTo>
                <a:lnTo>
                  <a:pt x="9144" y="8872731"/>
                </a:lnTo>
                <a:close/>
              </a:path>
              <a:path w="6677025" h="8882380">
                <a:moveTo>
                  <a:pt x="6667500" y="8872731"/>
                </a:moveTo>
                <a:lnTo>
                  <a:pt x="9144" y="8872731"/>
                </a:lnTo>
                <a:lnTo>
                  <a:pt x="9144" y="8877303"/>
                </a:lnTo>
                <a:lnTo>
                  <a:pt x="6667500" y="8877303"/>
                </a:lnTo>
                <a:lnTo>
                  <a:pt x="6667500" y="8872731"/>
                </a:lnTo>
                <a:close/>
              </a:path>
              <a:path w="6677025" h="8882380">
                <a:moveTo>
                  <a:pt x="6667500" y="4572"/>
                </a:moveTo>
                <a:lnTo>
                  <a:pt x="6667500" y="8877303"/>
                </a:lnTo>
                <a:lnTo>
                  <a:pt x="6672072" y="8872731"/>
                </a:lnTo>
                <a:lnTo>
                  <a:pt x="6676644" y="8872731"/>
                </a:lnTo>
                <a:lnTo>
                  <a:pt x="6676644" y="9144"/>
                </a:lnTo>
                <a:lnTo>
                  <a:pt x="6672072" y="9144"/>
                </a:lnTo>
                <a:lnTo>
                  <a:pt x="6667500" y="4572"/>
                </a:lnTo>
                <a:close/>
              </a:path>
              <a:path w="6677025" h="8882380">
                <a:moveTo>
                  <a:pt x="6676644" y="8872731"/>
                </a:moveTo>
                <a:lnTo>
                  <a:pt x="6672072" y="8872731"/>
                </a:lnTo>
                <a:lnTo>
                  <a:pt x="6667500" y="8877303"/>
                </a:lnTo>
                <a:lnTo>
                  <a:pt x="6676644" y="8877303"/>
                </a:lnTo>
                <a:lnTo>
                  <a:pt x="6676644" y="8872731"/>
                </a:lnTo>
                <a:close/>
              </a:path>
              <a:path w="6677025" h="888238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6677025" h="8882380">
                <a:moveTo>
                  <a:pt x="6667500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6667500" y="9144"/>
                </a:lnTo>
                <a:lnTo>
                  <a:pt x="6667500" y="4572"/>
                </a:lnTo>
                <a:close/>
              </a:path>
              <a:path w="6677025" h="8882380">
                <a:moveTo>
                  <a:pt x="6676644" y="4572"/>
                </a:moveTo>
                <a:lnTo>
                  <a:pt x="6667500" y="4572"/>
                </a:lnTo>
                <a:lnTo>
                  <a:pt x="6672072" y="9144"/>
                </a:lnTo>
                <a:lnTo>
                  <a:pt x="6676644" y="9144"/>
                </a:lnTo>
                <a:lnTo>
                  <a:pt x="66766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5008" y="905250"/>
            <a:ext cx="6677025" cy="8882380"/>
          </a:xfrm>
          <a:custGeom>
            <a:avLst/>
            <a:gdLst/>
            <a:ahLst/>
            <a:cxnLst/>
            <a:rect l="l" t="t" r="r" b="b"/>
            <a:pathLst>
              <a:path w="6677025" h="8882380">
                <a:moveTo>
                  <a:pt x="6676644" y="0"/>
                </a:moveTo>
                <a:lnTo>
                  <a:pt x="0" y="0"/>
                </a:lnTo>
                <a:lnTo>
                  <a:pt x="0" y="8881875"/>
                </a:lnTo>
                <a:lnTo>
                  <a:pt x="6676644" y="8881875"/>
                </a:lnTo>
                <a:lnTo>
                  <a:pt x="6676644" y="8877303"/>
                </a:lnTo>
                <a:lnTo>
                  <a:pt x="9144" y="8877303"/>
                </a:lnTo>
                <a:lnTo>
                  <a:pt x="4572" y="8872731"/>
                </a:lnTo>
                <a:lnTo>
                  <a:pt x="9144" y="8872731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6676644" y="4572"/>
                </a:lnTo>
                <a:lnTo>
                  <a:pt x="6676644" y="0"/>
                </a:lnTo>
                <a:close/>
              </a:path>
              <a:path w="6677025" h="8882380">
                <a:moveTo>
                  <a:pt x="9144" y="8872731"/>
                </a:moveTo>
                <a:lnTo>
                  <a:pt x="4572" y="8872731"/>
                </a:lnTo>
                <a:lnTo>
                  <a:pt x="9144" y="8877303"/>
                </a:lnTo>
                <a:lnTo>
                  <a:pt x="9144" y="8872731"/>
                </a:lnTo>
                <a:close/>
              </a:path>
              <a:path w="6677025" h="8882380">
                <a:moveTo>
                  <a:pt x="6667500" y="8872731"/>
                </a:moveTo>
                <a:lnTo>
                  <a:pt x="9144" y="8872731"/>
                </a:lnTo>
                <a:lnTo>
                  <a:pt x="9144" y="8877303"/>
                </a:lnTo>
                <a:lnTo>
                  <a:pt x="6667500" y="8877303"/>
                </a:lnTo>
                <a:lnTo>
                  <a:pt x="6667500" y="8872731"/>
                </a:lnTo>
                <a:close/>
              </a:path>
              <a:path w="6677025" h="8882380">
                <a:moveTo>
                  <a:pt x="6667500" y="4572"/>
                </a:moveTo>
                <a:lnTo>
                  <a:pt x="6667500" y="8877303"/>
                </a:lnTo>
                <a:lnTo>
                  <a:pt x="6672072" y="8872731"/>
                </a:lnTo>
                <a:lnTo>
                  <a:pt x="6676644" y="8872731"/>
                </a:lnTo>
                <a:lnTo>
                  <a:pt x="6676644" y="9144"/>
                </a:lnTo>
                <a:lnTo>
                  <a:pt x="6672072" y="9144"/>
                </a:lnTo>
                <a:lnTo>
                  <a:pt x="6667500" y="4572"/>
                </a:lnTo>
                <a:close/>
              </a:path>
              <a:path w="6677025" h="8882380">
                <a:moveTo>
                  <a:pt x="6676644" y="8872731"/>
                </a:moveTo>
                <a:lnTo>
                  <a:pt x="6672072" y="8872731"/>
                </a:lnTo>
                <a:lnTo>
                  <a:pt x="6667500" y="8877303"/>
                </a:lnTo>
                <a:lnTo>
                  <a:pt x="6676644" y="8877303"/>
                </a:lnTo>
                <a:lnTo>
                  <a:pt x="6676644" y="8872731"/>
                </a:lnTo>
                <a:close/>
              </a:path>
              <a:path w="6677025" h="888238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6677025" h="8882380">
                <a:moveTo>
                  <a:pt x="6667500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6667500" y="9144"/>
                </a:lnTo>
                <a:lnTo>
                  <a:pt x="6667500" y="4572"/>
                </a:lnTo>
                <a:close/>
              </a:path>
              <a:path w="6677025" h="8882380">
                <a:moveTo>
                  <a:pt x="6676644" y="4572"/>
                </a:moveTo>
                <a:lnTo>
                  <a:pt x="6667500" y="4572"/>
                </a:lnTo>
                <a:lnTo>
                  <a:pt x="6672072" y="9144"/>
                </a:lnTo>
                <a:lnTo>
                  <a:pt x="6676644" y="9144"/>
                </a:lnTo>
                <a:lnTo>
                  <a:pt x="66766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5008" y="905250"/>
            <a:ext cx="6677025" cy="8882380"/>
          </a:xfrm>
          <a:custGeom>
            <a:avLst/>
            <a:gdLst/>
            <a:ahLst/>
            <a:cxnLst/>
            <a:rect l="l" t="t" r="r" b="b"/>
            <a:pathLst>
              <a:path w="6677025" h="8882380">
                <a:moveTo>
                  <a:pt x="6676644" y="0"/>
                </a:moveTo>
                <a:lnTo>
                  <a:pt x="0" y="0"/>
                </a:lnTo>
                <a:lnTo>
                  <a:pt x="0" y="8881875"/>
                </a:lnTo>
                <a:lnTo>
                  <a:pt x="6676644" y="8881875"/>
                </a:lnTo>
                <a:lnTo>
                  <a:pt x="6676644" y="8877303"/>
                </a:lnTo>
                <a:lnTo>
                  <a:pt x="9144" y="8877303"/>
                </a:lnTo>
                <a:lnTo>
                  <a:pt x="4572" y="8872731"/>
                </a:lnTo>
                <a:lnTo>
                  <a:pt x="9144" y="8872731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6676644" y="4572"/>
                </a:lnTo>
                <a:lnTo>
                  <a:pt x="6676644" y="0"/>
                </a:lnTo>
                <a:close/>
              </a:path>
              <a:path w="6677025" h="8882380">
                <a:moveTo>
                  <a:pt x="9144" y="8872731"/>
                </a:moveTo>
                <a:lnTo>
                  <a:pt x="4572" y="8872731"/>
                </a:lnTo>
                <a:lnTo>
                  <a:pt x="9144" y="8877303"/>
                </a:lnTo>
                <a:lnTo>
                  <a:pt x="9144" y="8872731"/>
                </a:lnTo>
                <a:close/>
              </a:path>
              <a:path w="6677025" h="8882380">
                <a:moveTo>
                  <a:pt x="6667500" y="8872731"/>
                </a:moveTo>
                <a:lnTo>
                  <a:pt x="9144" y="8872731"/>
                </a:lnTo>
                <a:lnTo>
                  <a:pt x="9144" y="8877303"/>
                </a:lnTo>
                <a:lnTo>
                  <a:pt x="6667500" y="8877303"/>
                </a:lnTo>
                <a:lnTo>
                  <a:pt x="6667500" y="8872731"/>
                </a:lnTo>
                <a:close/>
              </a:path>
              <a:path w="6677025" h="8882380">
                <a:moveTo>
                  <a:pt x="6667500" y="4572"/>
                </a:moveTo>
                <a:lnTo>
                  <a:pt x="6667500" y="8877303"/>
                </a:lnTo>
                <a:lnTo>
                  <a:pt x="6672072" y="8872731"/>
                </a:lnTo>
                <a:lnTo>
                  <a:pt x="6676644" y="8872731"/>
                </a:lnTo>
                <a:lnTo>
                  <a:pt x="6676644" y="9144"/>
                </a:lnTo>
                <a:lnTo>
                  <a:pt x="6672072" y="9144"/>
                </a:lnTo>
                <a:lnTo>
                  <a:pt x="6667500" y="4572"/>
                </a:lnTo>
                <a:close/>
              </a:path>
              <a:path w="6677025" h="8882380">
                <a:moveTo>
                  <a:pt x="6676644" y="8872731"/>
                </a:moveTo>
                <a:lnTo>
                  <a:pt x="6672072" y="8872731"/>
                </a:lnTo>
                <a:lnTo>
                  <a:pt x="6667500" y="8877303"/>
                </a:lnTo>
                <a:lnTo>
                  <a:pt x="6676644" y="8877303"/>
                </a:lnTo>
                <a:lnTo>
                  <a:pt x="6676644" y="8872731"/>
                </a:lnTo>
                <a:close/>
              </a:path>
              <a:path w="6677025" h="888238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6677025" h="8882380">
                <a:moveTo>
                  <a:pt x="6667500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6667500" y="9144"/>
                </a:lnTo>
                <a:lnTo>
                  <a:pt x="6667500" y="4572"/>
                </a:lnTo>
                <a:close/>
              </a:path>
              <a:path w="6677025" h="8882380">
                <a:moveTo>
                  <a:pt x="6676644" y="4572"/>
                </a:moveTo>
                <a:lnTo>
                  <a:pt x="6667500" y="4572"/>
                </a:lnTo>
                <a:lnTo>
                  <a:pt x="6672072" y="9144"/>
                </a:lnTo>
                <a:lnTo>
                  <a:pt x="6676644" y="9144"/>
                </a:lnTo>
                <a:lnTo>
                  <a:pt x="66766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2827" y="2928932"/>
            <a:ext cx="2125980" cy="440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967" y="3635271"/>
            <a:ext cx="6036564" cy="274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5000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727" y="8474319"/>
            <a:ext cx="5594350" cy="40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sz="1050" spc="5" dirty="0">
                <a:latin typeface="Arial"/>
                <a:cs typeface="Arial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Arial"/>
                <a:cs typeface="Arial"/>
              </a:rPr>
              <a:t>+PLUS </a:t>
            </a:r>
            <a:r>
              <a:rPr sz="1050" spc="0" dirty="0">
                <a:latin typeface="Arial"/>
                <a:cs typeface="Arial"/>
              </a:rPr>
              <a:t>family </a:t>
            </a:r>
            <a:r>
              <a:rPr sz="1050" dirty="0">
                <a:latin typeface="Arial"/>
                <a:cs typeface="Arial"/>
              </a:rPr>
              <a:t>of </a:t>
            </a:r>
            <a:r>
              <a:rPr sz="1050" spc="10" dirty="0">
                <a:latin typeface="Arial"/>
                <a:cs typeface="Arial"/>
              </a:rPr>
              <a:t>WCS </a:t>
            </a:r>
            <a:r>
              <a:rPr sz="1050" spc="0" dirty="0">
                <a:latin typeface="Arial"/>
                <a:cs typeface="Arial"/>
              </a:rPr>
              <a:t>software provides operations, maintenance and </a:t>
            </a:r>
            <a:r>
              <a:rPr sz="1050" spc="5" dirty="0">
                <a:latin typeface="Arial"/>
                <a:cs typeface="Arial"/>
              </a:rPr>
              <a:t>management the  </a:t>
            </a:r>
            <a:r>
              <a:rPr sz="1050" spc="0" dirty="0">
                <a:latin typeface="Arial"/>
                <a:cs typeface="Arial"/>
              </a:rPr>
              <a:t>control </a:t>
            </a:r>
            <a:r>
              <a:rPr sz="1050" spc="5" dirty="0">
                <a:latin typeface="Arial"/>
                <a:cs typeface="Arial"/>
              </a:rPr>
              <a:t>and </a:t>
            </a:r>
            <a:r>
              <a:rPr sz="1050" spc="0" dirty="0">
                <a:latin typeface="Arial"/>
                <a:cs typeface="Arial"/>
              </a:rPr>
              <a:t>data to maximize operational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efficiency,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727" y="7357674"/>
            <a:ext cx="121412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85" dirty="0">
                <a:solidFill>
                  <a:srgbClr val="FF0000"/>
                </a:solidFill>
                <a:latin typeface="Arial Black"/>
                <a:cs typeface="Arial Black"/>
              </a:rPr>
              <a:t>+P</a:t>
            </a:r>
            <a:r>
              <a:rPr sz="2700" b="1" spc="-165" dirty="0">
                <a:solidFill>
                  <a:srgbClr val="FF0000"/>
                </a:solidFill>
                <a:latin typeface="Arial Black"/>
                <a:cs typeface="Arial Black"/>
              </a:rPr>
              <a:t>L</a:t>
            </a:r>
            <a:r>
              <a:rPr sz="2700" b="1" spc="-80" dirty="0">
                <a:solidFill>
                  <a:srgbClr val="FF0000"/>
                </a:solidFill>
                <a:latin typeface="Arial Black"/>
                <a:cs typeface="Arial Black"/>
              </a:rPr>
              <a:t>U</a:t>
            </a:r>
            <a:r>
              <a:rPr sz="2700" b="1" spc="5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008" y="905250"/>
            <a:ext cx="6667500" cy="8888095"/>
          </a:xfrm>
          <a:custGeom>
            <a:avLst/>
            <a:gdLst/>
            <a:ahLst/>
            <a:cxnLst/>
            <a:rect l="l" t="t" r="r" b="b"/>
            <a:pathLst>
              <a:path w="6667500" h="8888095">
                <a:moveTo>
                  <a:pt x="6667500" y="0"/>
                </a:moveTo>
                <a:lnTo>
                  <a:pt x="0" y="0"/>
                </a:lnTo>
                <a:lnTo>
                  <a:pt x="0" y="8887971"/>
                </a:lnTo>
                <a:lnTo>
                  <a:pt x="6667500" y="8887971"/>
                </a:lnTo>
                <a:lnTo>
                  <a:pt x="6667500" y="8883399"/>
                </a:lnTo>
                <a:lnTo>
                  <a:pt x="9144" y="8883399"/>
                </a:lnTo>
                <a:lnTo>
                  <a:pt x="4572" y="8878827"/>
                </a:lnTo>
                <a:lnTo>
                  <a:pt x="9144" y="8878827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6667500" y="4572"/>
                </a:lnTo>
                <a:lnTo>
                  <a:pt x="6667500" y="0"/>
                </a:lnTo>
                <a:close/>
              </a:path>
              <a:path w="6667500" h="8888095">
                <a:moveTo>
                  <a:pt x="9144" y="8878827"/>
                </a:moveTo>
                <a:lnTo>
                  <a:pt x="4572" y="8878827"/>
                </a:lnTo>
                <a:lnTo>
                  <a:pt x="9144" y="8883399"/>
                </a:lnTo>
                <a:lnTo>
                  <a:pt x="9144" y="8878827"/>
                </a:lnTo>
                <a:close/>
              </a:path>
              <a:path w="6667500" h="8888095">
                <a:moveTo>
                  <a:pt x="6658356" y="8878827"/>
                </a:moveTo>
                <a:lnTo>
                  <a:pt x="9144" y="8878827"/>
                </a:lnTo>
                <a:lnTo>
                  <a:pt x="9144" y="8883399"/>
                </a:lnTo>
                <a:lnTo>
                  <a:pt x="6658356" y="8883399"/>
                </a:lnTo>
                <a:lnTo>
                  <a:pt x="6658356" y="8878827"/>
                </a:lnTo>
                <a:close/>
              </a:path>
              <a:path w="6667500" h="8888095">
                <a:moveTo>
                  <a:pt x="6658356" y="4572"/>
                </a:moveTo>
                <a:lnTo>
                  <a:pt x="6658356" y="8883399"/>
                </a:lnTo>
                <a:lnTo>
                  <a:pt x="6662928" y="8878827"/>
                </a:lnTo>
                <a:lnTo>
                  <a:pt x="6667500" y="8878827"/>
                </a:lnTo>
                <a:lnTo>
                  <a:pt x="6667500" y="9144"/>
                </a:lnTo>
                <a:lnTo>
                  <a:pt x="6662928" y="9144"/>
                </a:lnTo>
                <a:lnTo>
                  <a:pt x="6658356" y="4572"/>
                </a:lnTo>
                <a:close/>
              </a:path>
              <a:path w="6667500" h="8888095">
                <a:moveTo>
                  <a:pt x="6667500" y="8878827"/>
                </a:moveTo>
                <a:lnTo>
                  <a:pt x="6662928" y="8878827"/>
                </a:lnTo>
                <a:lnTo>
                  <a:pt x="6658356" y="8883399"/>
                </a:lnTo>
                <a:lnTo>
                  <a:pt x="6667500" y="8883399"/>
                </a:lnTo>
                <a:lnTo>
                  <a:pt x="6667500" y="8878827"/>
                </a:lnTo>
                <a:close/>
              </a:path>
              <a:path w="6667500" h="888809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6667500" h="8888095">
                <a:moveTo>
                  <a:pt x="6658356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6658356" y="9144"/>
                </a:lnTo>
                <a:lnTo>
                  <a:pt x="6658356" y="4572"/>
                </a:lnTo>
                <a:close/>
              </a:path>
              <a:path w="6667500" h="8888095">
                <a:moveTo>
                  <a:pt x="6667500" y="4572"/>
                </a:moveTo>
                <a:lnTo>
                  <a:pt x="6658356" y="4572"/>
                </a:lnTo>
                <a:lnTo>
                  <a:pt x="6662928" y="9144"/>
                </a:lnTo>
                <a:lnTo>
                  <a:pt x="6667500" y="9144"/>
                </a:lnTo>
                <a:lnTo>
                  <a:pt x="666750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" y="909822"/>
            <a:ext cx="6539483" cy="6123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104" y="911346"/>
            <a:ext cx="6536435" cy="63825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4618" y="7941044"/>
            <a:ext cx="482282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5" dirty="0">
                <a:latin typeface="Arial Black"/>
                <a:cs typeface="Arial Black"/>
              </a:rPr>
              <a:t>WAREHOUSE CONTROL SYSTEM</a:t>
            </a:r>
            <a:r>
              <a:rPr sz="1750" b="1" spc="30" dirty="0">
                <a:latin typeface="Arial Black"/>
                <a:cs typeface="Arial Black"/>
              </a:rPr>
              <a:t> </a:t>
            </a:r>
            <a:r>
              <a:rPr sz="1750" b="1" dirty="0">
                <a:latin typeface="Arial Black"/>
                <a:cs typeface="Arial Black"/>
              </a:rPr>
              <a:t>(WCS)</a:t>
            </a:r>
            <a:endParaRPr sz="175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9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1127755"/>
            <a:ext cx="6220967" cy="339699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3627" y="3253734"/>
            <a:ext cx="2717800" cy="1984375"/>
          </a:xfrm>
          <a:custGeom>
            <a:avLst/>
            <a:gdLst/>
            <a:ahLst/>
            <a:cxnLst/>
            <a:rect l="l" t="t" r="r" b="b"/>
            <a:pathLst>
              <a:path w="2717800" h="1984375">
                <a:moveTo>
                  <a:pt x="0" y="1984248"/>
                </a:moveTo>
                <a:lnTo>
                  <a:pt x="2717292" y="1984248"/>
                </a:lnTo>
                <a:lnTo>
                  <a:pt x="2717292" y="0"/>
                </a:lnTo>
                <a:lnTo>
                  <a:pt x="0" y="0"/>
                </a:lnTo>
                <a:lnTo>
                  <a:pt x="0" y="1984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627" y="3253735"/>
            <a:ext cx="2717800" cy="1984375"/>
          </a:xfrm>
          <a:custGeom>
            <a:avLst/>
            <a:gdLst/>
            <a:ahLst/>
            <a:cxnLst/>
            <a:rect l="l" t="t" r="r" b="b"/>
            <a:pathLst>
              <a:path w="2717800" h="1984375">
                <a:moveTo>
                  <a:pt x="0" y="1984247"/>
                </a:moveTo>
                <a:lnTo>
                  <a:pt x="2717291" y="1984247"/>
                </a:lnTo>
                <a:lnTo>
                  <a:pt x="2717291" y="0"/>
                </a:lnTo>
                <a:lnTo>
                  <a:pt x="0" y="0"/>
                </a:lnTo>
                <a:lnTo>
                  <a:pt x="0" y="1984247"/>
                </a:lnTo>
                <a:close/>
              </a:path>
            </a:pathLst>
          </a:custGeom>
          <a:ln w="9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3627" y="3253734"/>
            <a:ext cx="2717800" cy="12896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63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625"/>
              </a:spcBef>
            </a:pPr>
            <a:r>
              <a:rPr sz="2300" b="1" spc="25" dirty="0">
                <a:solidFill>
                  <a:srgbClr val="FF0000"/>
                </a:solidFill>
                <a:latin typeface="Arial Black"/>
                <a:cs typeface="Arial Black"/>
              </a:rPr>
              <a:t>+MERGE</a:t>
            </a:r>
            <a:endParaRPr sz="2300">
              <a:latin typeface="Arial Black"/>
              <a:cs typeface="Arial Black"/>
            </a:endParaRPr>
          </a:p>
          <a:p>
            <a:pPr marL="92710">
              <a:lnSpc>
                <a:spcPts val="2505"/>
              </a:lnSpc>
              <a:spcBef>
                <a:spcPts val="810"/>
              </a:spcBef>
            </a:pPr>
            <a:r>
              <a:rPr sz="2100" b="1" spc="15" dirty="0">
                <a:latin typeface="Times New Roman"/>
                <a:cs typeface="Times New Roman"/>
              </a:rPr>
              <a:t>What </a:t>
            </a:r>
            <a:r>
              <a:rPr sz="2100" b="1" spc="5" dirty="0">
                <a:latin typeface="Times New Roman"/>
                <a:cs typeface="Times New Roman"/>
              </a:rPr>
              <a:t>is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92710">
              <a:lnSpc>
                <a:spcPts val="1605"/>
              </a:lnSpc>
            </a:pPr>
            <a:r>
              <a:rPr sz="1350" b="1" spc="0" dirty="0">
                <a:latin typeface="Times New Roman"/>
                <a:cs typeface="Times New Roman"/>
              </a:rPr>
              <a:t>Automated </a:t>
            </a:r>
            <a:r>
              <a:rPr sz="1350" b="1" dirty="0">
                <a:latin typeface="Times New Roman"/>
                <a:cs typeface="Times New Roman"/>
              </a:rPr>
              <a:t>merging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orders </a:t>
            </a:r>
            <a:r>
              <a:rPr sz="1350" b="1" spc="0" dirty="0">
                <a:latin typeface="Times New Roman"/>
                <a:cs typeface="Times New Roman"/>
              </a:rPr>
              <a:t>in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891" y="4458868"/>
            <a:ext cx="183070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0" dirty="0">
                <a:latin typeface="Times New Roman"/>
                <a:cs typeface="Times New Roman"/>
              </a:rPr>
              <a:t>predetermined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sequence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0559" y="5644891"/>
            <a:ext cx="5247131" cy="33177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0776" y="4543038"/>
            <a:ext cx="3569335" cy="1612900"/>
          </a:xfrm>
          <a:custGeom>
            <a:avLst/>
            <a:gdLst/>
            <a:ahLst/>
            <a:cxnLst/>
            <a:rect l="l" t="t" r="r" b="b"/>
            <a:pathLst>
              <a:path w="3569334" h="1612900">
                <a:moveTo>
                  <a:pt x="0" y="1612392"/>
                </a:moveTo>
                <a:lnTo>
                  <a:pt x="3569208" y="1612392"/>
                </a:lnTo>
                <a:lnTo>
                  <a:pt x="3569208" y="0"/>
                </a:lnTo>
                <a:lnTo>
                  <a:pt x="0" y="0"/>
                </a:lnTo>
                <a:lnTo>
                  <a:pt x="0" y="161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0775" y="4543038"/>
            <a:ext cx="3569335" cy="1612900"/>
          </a:xfrm>
          <a:custGeom>
            <a:avLst/>
            <a:gdLst/>
            <a:ahLst/>
            <a:cxnLst/>
            <a:rect l="l" t="t" r="r" b="b"/>
            <a:pathLst>
              <a:path w="3569334" h="1612900">
                <a:moveTo>
                  <a:pt x="0" y="1612391"/>
                </a:moveTo>
                <a:lnTo>
                  <a:pt x="3569207" y="1612391"/>
                </a:lnTo>
                <a:lnTo>
                  <a:pt x="3569207" y="0"/>
                </a:lnTo>
                <a:lnTo>
                  <a:pt x="0" y="0"/>
                </a:lnTo>
                <a:lnTo>
                  <a:pt x="0" y="1612391"/>
                </a:lnTo>
                <a:close/>
              </a:path>
            </a:pathLst>
          </a:custGeom>
          <a:ln w="9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60776" y="4543038"/>
            <a:ext cx="1831975" cy="695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75"/>
              </a:spcBef>
            </a:pPr>
            <a:r>
              <a:rPr sz="2100" b="1" spc="15" dirty="0">
                <a:latin typeface="Times New Roman"/>
                <a:cs typeface="Times New Roman"/>
              </a:rPr>
              <a:t>How </a:t>
            </a:r>
            <a:r>
              <a:rPr sz="2100" b="1" spc="5" dirty="0">
                <a:latin typeface="Times New Roman"/>
                <a:cs typeface="Times New Roman"/>
              </a:rPr>
              <a:t>it</a:t>
            </a:r>
            <a:r>
              <a:rPr sz="2100" b="1" spc="-65" dirty="0">
                <a:latin typeface="Times New Roman"/>
                <a:cs typeface="Times New Roman"/>
              </a:rPr>
              <a:t> </a:t>
            </a:r>
            <a:r>
              <a:rPr sz="2100" b="1" spc="15" dirty="0">
                <a:latin typeface="Times New Roman"/>
                <a:cs typeface="Times New Roman"/>
              </a:rPr>
              <a:t>Works: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1598" y="4879492"/>
            <a:ext cx="2684145" cy="43243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4950" marR="5080" indent="-222250">
              <a:lnSpc>
                <a:spcPts val="1560"/>
              </a:lnSpc>
              <a:spcBef>
                <a:spcPts val="215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dirty="0">
                <a:latin typeface="Times New Roman"/>
                <a:cs typeface="Times New Roman"/>
              </a:rPr>
              <a:t>Products arrive from </a:t>
            </a:r>
            <a:r>
              <a:rPr sz="1350" b="1" spc="0" dirty="0">
                <a:latin typeface="Times New Roman"/>
                <a:cs typeface="Times New Roman"/>
              </a:rPr>
              <a:t>each  production </a:t>
            </a:r>
            <a:r>
              <a:rPr sz="1350" b="1" dirty="0">
                <a:latin typeface="Times New Roman"/>
                <a:cs typeface="Times New Roman"/>
              </a:rPr>
              <a:t>area </a:t>
            </a:r>
            <a:r>
              <a:rPr sz="1350" b="1" spc="0" dirty="0">
                <a:latin typeface="Times New Roman"/>
                <a:cs typeface="Times New Roman"/>
              </a:rPr>
              <a:t>and are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scanned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1598" y="5277256"/>
            <a:ext cx="2712085" cy="6318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4950">
              <a:lnSpc>
                <a:spcPts val="1590"/>
              </a:lnSpc>
              <a:spcBef>
                <a:spcPts val="114"/>
              </a:spcBef>
            </a:pPr>
            <a:r>
              <a:rPr sz="1350" b="1" spc="0" dirty="0">
                <a:latin typeface="Times New Roman"/>
                <a:cs typeface="Times New Roman"/>
              </a:rPr>
              <a:t>for order</a:t>
            </a:r>
            <a:r>
              <a:rPr sz="1350" b="1" spc="-2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number</a:t>
            </a:r>
            <a:endParaRPr sz="1350">
              <a:latin typeface="Times New Roman"/>
              <a:cs typeface="Times New Roman"/>
            </a:endParaRPr>
          </a:p>
          <a:p>
            <a:pPr marL="234950" marR="5080" indent="-222250">
              <a:lnSpc>
                <a:spcPts val="1570"/>
              </a:lnSpc>
              <a:spcBef>
                <a:spcPts val="65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dirty="0">
                <a:latin typeface="Times New Roman"/>
                <a:cs typeface="Times New Roman"/>
              </a:rPr>
              <a:t>Products </a:t>
            </a:r>
            <a:r>
              <a:rPr sz="1350" b="1" spc="0" dirty="0">
                <a:latin typeface="Times New Roman"/>
                <a:cs typeface="Times New Roman"/>
              </a:rPr>
              <a:t>at are </a:t>
            </a:r>
            <a:r>
              <a:rPr sz="1350" b="1" dirty="0">
                <a:latin typeface="Times New Roman"/>
                <a:cs typeface="Times New Roman"/>
              </a:rPr>
              <a:t>released </a:t>
            </a:r>
            <a:r>
              <a:rPr sz="1350" b="1" spc="0" dirty="0">
                <a:latin typeface="Times New Roman"/>
                <a:cs typeface="Times New Roman"/>
              </a:rPr>
              <a:t>in a  </a:t>
            </a:r>
            <a:r>
              <a:rPr sz="1350" b="1" dirty="0">
                <a:latin typeface="Times New Roman"/>
                <a:cs typeface="Times New Roman"/>
              </a:rPr>
              <a:t>prioritized consolidated</a:t>
            </a:r>
            <a:r>
              <a:rPr sz="1350" b="1" spc="2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sequence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0032" y="7793730"/>
            <a:ext cx="4284345" cy="1214755"/>
          </a:xfrm>
          <a:custGeom>
            <a:avLst/>
            <a:gdLst/>
            <a:ahLst/>
            <a:cxnLst/>
            <a:rect l="l" t="t" r="r" b="b"/>
            <a:pathLst>
              <a:path w="4284345" h="1214754">
                <a:moveTo>
                  <a:pt x="0" y="1214628"/>
                </a:moveTo>
                <a:lnTo>
                  <a:pt x="4283964" y="1214628"/>
                </a:lnTo>
                <a:lnTo>
                  <a:pt x="4283964" y="0"/>
                </a:lnTo>
                <a:lnTo>
                  <a:pt x="0" y="0"/>
                </a:lnTo>
                <a:lnTo>
                  <a:pt x="0" y="1214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0032" y="7793731"/>
            <a:ext cx="4284345" cy="1214755"/>
          </a:xfrm>
          <a:custGeom>
            <a:avLst/>
            <a:gdLst/>
            <a:ahLst/>
            <a:cxnLst/>
            <a:rect l="l" t="t" r="r" b="b"/>
            <a:pathLst>
              <a:path w="4284345" h="1214754">
                <a:moveTo>
                  <a:pt x="0" y="1214627"/>
                </a:moveTo>
                <a:lnTo>
                  <a:pt x="4283963" y="1214627"/>
                </a:lnTo>
                <a:lnTo>
                  <a:pt x="4283963" y="0"/>
                </a:lnTo>
                <a:lnTo>
                  <a:pt x="0" y="0"/>
                </a:lnTo>
                <a:lnTo>
                  <a:pt x="0" y="1214627"/>
                </a:lnTo>
                <a:close/>
              </a:path>
            </a:pathLst>
          </a:custGeom>
          <a:ln w="9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032" y="7812809"/>
            <a:ext cx="4284345" cy="1148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3980">
              <a:lnSpc>
                <a:spcPts val="2505"/>
              </a:lnSpc>
              <a:spcBef>
                <a:spcPts val="135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84250" marR="504825" indent="-222250">
              <a:lnSpc>
                <a:spcPts val="1560"/>
              </a:lnSpc>
              <a:spcBef>
                <a:spcPts val="90"/>
              </a:spcBef>
              <a:buFont typeface="Wingdings"/>
              <a:buChar char=""/>
              <a:tabLst>
                <a:tab pos="984885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Allows the </a:t>
            </a:r>
            <a:r>
              <a:rPr sz="1350" b="1" dirty="0">
                <a:latin typeface="Times New Roman"/>
                <a:cs typeface="Times New Roman"/>
              </a:rPr>
              <a:t>user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effectively combine  orders for more efficient</a:t>
            </a:r>
            <a:r>
              <a:rPr sz="1350" b="1" spc="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palletizing</a:t>
            </a:r>
            <a:endParaRPr sz="1350">
              <a:latin typeface="Times New Roman"/>
              <a:cs typeface="Times New Roman"/>
            </a:endParaRPr>
          </a:p>
          <a:p>
            <a:pPr marL="984250" marR="316230" indent="-222250">
              <a:lnSpc>
                <a:spcPts val="1560"/>
              </a:lnSpc>
              <a:spcBef>
                <a:spcPts val="10"/>
              </a:spcBef>
              <a:buFont typeface="Wingdings"/>
              <a:buChar char=""/>
              <a:tabLst>
                <a:tab pos="984885" algn="l"/>
              </a:tabLst>
            </a:pPr>
            <a:r>
              <a:rPr sz="1350" b="1" dirty="0">
                <a:latin typeface="Times New Roman"/>
                <a:cs typeface="Times New Roman"/>
              </a:rPr>
              <a:t>Delivery trucks </a:t>
            </a:r>
            <a:r>
              <a:rPr sz="1350" b="1" spc="0" dirty="0">
                <a:latin typeface="Times New Roman"/>
                <a:cs typeface="Times New Roman"/>
              </a:rPr>
              <a:t>are </a:t>
            </a:r>
            <a:r>
              <a:rPr sz="1350" b="1" dirty="0">
                <a:latin typeface="Times New Roman"/>
                <a:cs typeface="Times New Roman"/>
              </a:rPr>
              <a:t>loaded </a:t>
            </a:r>
            <a:r>
              <a:rPr sz="1350" b="1" spc="0" dirty="0">
                <a:latin typeface="Times New Roman"/>
                <a:cs typeface="Times New Roman"/>
              </a:rPr>
              <a:t>in </a:t>
            </a:r>
            <a:r>
              <a:rPr sz="1350" b="1" dirty="0">
                <a:latin typeface="Times New Roman"/>
                <a:cs typeface="Times New Roman"/>
              </a:rPr>
              <a:t>the </a:t>
            </a:r>
            <a:r>
              <a:rPr sz="1350" b="1" spc="0" dirty="0">
                <a:latin typeface="Times New Roman"/>
                <a:cs typeface="Times New Roman"/>
              </a:rPr>
              <a:t>proper  </a:t>
            </a:r>
            <a:r>
              <a:rPr sz="1350" b="1" dirty="0">
                <a:latin typeface="Times New Roman"/>
                <a:cs typeface="Times New Roman"/>
              </a:rPr>
              <a:t>sequence for efficient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delivery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4517" y="9376664"/>
            <a:ext cx="328930" cy="328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spc="5" dirty="0">
                <a:latin typeface="Arial"/>
                <a:cs typeface="Arial"/>
              </a:rPr>
              <a:t>1</a:t>
            </a:r>
            <a:r>
              <a:rPr sz="2100" b="1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808" y="1124707"/>
            <a:ext cx="5900927" cy="46009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2752" y="1307586"/>
            <a:ext cx="2481580" cy="1847214"/>
          </a:xfrm>
          <a:custGeom>
            <a:avLst/>
            <a:gdLst/>
            <a:ahLst/>
            <a:cxnLst/>
            <a:rect l="l" t="t" r="r" b="b"/>
            <a:pathLst>
              <a:path w="2481579" h="1847214">
                <a:moveTo>
                  <a:pt x="0" y="1847088"/>
                </a:moveTo>
                <a:lnTo>
                  <a:pt x="2481072" y="1847088"/>
                </a:lnTo>
                <a:lnTo>
                  <a:pt x="2481072" y="0"/>
                </a:lnTo>
                <a:lnTo>
                  <a:pt x="0" y="0"/>
                </a:lnTo>
                <a:lnTo>
                  <a:pt x="0" y="1847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2751" y="1307587"/>
            <a:ext cx="2481580" cy="1847214"/>
          </a:xfrm>
          <a:custGeom>
            <a:avLst/>
            <a:gdLst/>
            <a:ahLst/>
            <a:cxnLst/>
            <a:rect l="l" t="t" r="r" b="b"/>
            <a:pathLst>
              <a:path w="2481579" h="1847214">
                <a:moveTo>
                  <a:pt x="0" y="1847087"/>
                </a:moveTo>
                <a:lnTo>
                  <a:pt x="2481071" y="1847087"/>
                </a:lnTo>
                <a:lnTo>
                  <a:pt x="2481071" y="0"/>
                </a:lnTo>
                <a:lnTo>
                  <a:pt x="0" y="0"/>
                </a:lnTo>
                <a:lnTo>
                  <a:pt x="0" y="1847087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3014" y="1496213"/>
            <a:ext cx="203327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10" dirty="0">
                <a:latin typeface="Arial Black"/>
                <a:cs typeface="Arial Black"/>
              </a:rPr>
              <a:t>+PALLETIZE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3014" y="1951227"/>
            <a:ext cx="2232025" cy="10299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What is</a:t>
            </a:r>
            <a:r>
              <a:rPr sz="2150" b="1" spc="-15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It?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sz="1350" b="1" dirty="0">
                <a:latin typeface="Times New Roman"/>
                <a:cs typeface="Times New Roman"/>
              </a:rPr>
              <a:t>Robotic palletizing </a:t>
            </a:r>
            <a:r>
              <a:rPr sz="1350" b="1" spc="0" dirty="0">
                <a:latin typeface="Times New Roman"/>
                <a:cs typeface="Times New Roman"/>
              </a:rPr>
              <a:t>of</a:t>
            </a:r>
            <a:r>
              <a:rPr sz="1350" b="1" spc="-3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product</a:t>
            </a:r>
            <a:endParaRPr sz="1350">
              <a:latin typeface="Times New Roman"/>
              <a:cs typeface="Times New Roman"/>
            </a:endParaRPr>
          </a:p>
          <a:p>
            <a:pPr marL="12700" marR="48260">
              <a:lnSpc>
                <a:spcPts val="1900"/>
              </a:lnSpc>
              <a:spcBef>
                <a:spcPts val="80"/>
              </a:spcBef>
            </a:pPr>
            <a:r>
              <a:rPr sz="1350" b="1" spc="0" dirty="0">
                <a:latin typeface="Times New Roman"/>
                <a:cs typeface="Times New Roman"/>
              </a:rPr>
              <a:t>from one or </a:t>
            </a:r>
            <a:r>
              <a:rPr sz="1350" b="1" dirty="0">
                <a:latin typeface="Times New Roman"/>
                <a:cs typeface="Times New Roman"/>
              </a:rPr>
              <a:t>more production  lines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3855" y="5774430"/>
            <a:ext cx="5433059" cy="31988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512" y="7748010"/>
            <a:ext cx="4872355" cy="1030605"/>
          </a:xfrm>
          <a:custGeom>
            <a:avLst/>
            <a:gdLst/>
            <a:ahLst/>
            <a:cxnLst/>
            <a:rect l="l" t="t" r="r" b="b"/>
            <a:pathLst>
              <a:path w="4872355" h="1030604">
                <a:moveTo>
                  <a:pt x="0" y="1030224"/>
                </a:moveTo>
                <a:lnTo>
                  <a:pt x="4872228" y="1030224"/>
                </a:lnTo>
                <a:lnTo>
                  <a:pt x="4872228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511" y="7748010"/>
            <a:ext cx="4872355" cy="1030605"/>
          </a:xfrm>
          <a:custGeom>
            <a:avLst/>
            <a:gdLst/>
            <a:ahLst/>
            <a:cxnLst/>
            <a:rect l="l" t="t" r="r" b="b"/>
            <a:pathLst>
              <a:path w="4872355" h="1030604">
                <a:moveTo>
                  <a:pt x="0" y="1030223"/>
                </a:moveTo>
                <a:lnTo>
                  <a:pt x="4872227" y="1030223"/>
                </a:lnTo>
                <a:lnTo>
                  <a:pt x="4872227" y="0"/>
                </a:lnTo>
                <a:lnTo>
                  <a:pt x="0" y="0"/>
                </a:lnTo>
                <a:lnTo>
                  <a:pt x="0" y="1030223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7512" y="7765285"/>
            <a:ext cx="4872355" cy="952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">
              <a:lnSpc>
                <a:spcPts val="2560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Benefits:</a:t>
            </a:r>
            <a:endParaRPr sz="2150">
              <a:latin typeface="Times New Roman"/>
              <a:cs typeface="Times New Roman"/>
            </a:endParaRPr>
          </a:p>
          <a:p>
            <a:pPr marL="982980" indent="-222885">
              <a:lnSpc>
                <a:spcPts val="1575"/>
              </a:lnSpc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Lower labor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requirements</a:t>
            </a:r>
            <a:endParaRPr sz="1350">
              <a:latin typeface="Times New Roman"/>
              <a:cs typeface="Times New Roman"/>
            </a:endParaRPr>
          </a:p>
          <a:p>
            <a:pPr marL="982980" indent="-222885">
              <a:lnSpc>
                <a:spcPts val="1570"/>
              </a:lnSpc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Reduction </a:t>
            </a:r>
            <a:r>
              <a:rPr sz="1350" b="1" spc="0" dirty="0">
                <a:latin typeface="Times New Roman"/>
                <a:cs typeface="Times New Roman"/>
              </a:rPr>
              <a:t>in </a:t>
            </a:r>
            <a:r>
              <a:rPr sz="1350" b="1" dirty="0">
                <a:latin typeface="Times New Roman"/>
                <a:cs typeface="Times New Roman"/>
              </a:rPr>
              <a:t>lifting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heavy</a:t>
            </a:r>
            <a:r>
              <a:rPr sz="1350" b="1" spc="-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loads</a:t>
            </a:r>
            <a:endParaRPr sz="1350">
              <a:latin typeface="Times New Roman"/>
              <a:cs typeface="Times New Roman"/>
            </a:endParaRPr>
          </a:p>
          <a:p>
            <a:pPr marL="982980" indent="-222885">
              <a:lnSpc>
                <a:spcPts val="1595"/>
              </a:lnSpc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Better, more consistent pallet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builds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9620" y="4750302"/>
            <a:ext cx="6204585" cy="1411605"/>
          </a:xfrm>
          <a:custGeom>
            <a:avLst/>
            <a:gdLst/>
            <a:ahLst/>
            <a:cxnLst/>
            <a:rect l="l" t="t" r="r" b="b"/>
            <a:pathLst>
              <a:path w="6204584" h="1411604">
                <a:moveTo>
                  <a:pt x="0" y="1411224"/>
                </a:moveTo>
                <a:lnTo>
                  <a:pt x="6204204" y="1411224"/>
                </a:lnTo>
                <a:lnTo>
                  <a:pt x="6204204" y="0"/>
                </a:lnTo>
                <a:lnTo>
                  <a:pt x="0" y="0"/>
                </a:lnTo>
                <a:lnTo>
                  <a:pt x="0" y="1411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619" y="4750303"/>
            <a:ext cx="6204585" cy="1411605"/>
          </a:xfrm>
          <a:custGeom>
            <a:avLst/>
            <a:gdLst/>
            <a:ahLst/>
            <a:cxnLst/>
            <a:rect l="l" t="t" r="r" b="b"/>
            <a:pathLst>
              <a:path w="6204584" h="1411604">
                <a:moveTo>
                  <a:pt x="0" y="1411223"/>
                </a:moveTo>
                <a:lnTo>
                  <a:pt x="6204203" y="1411223"/>
                </a:lnTo>
                <a:lnTo>
                  <a:pt x="6204203" y="0"/>
                </a:lnTo>
                <a:lnTo>
                  <a:pt x="0" y="0"/>
                </a:lnTo>
                <a:lnTo>
                  <a:pt x="0" y="1411223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9620" y="4769102"/>
            <a:ext cx="6204585" cy="951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">
              <a:lnSpc>
                <a:spcPts val="2555"/>
              </a:lnSpc>
              <a:spcBef>
                <a:spcPts val="90"/>
              </a:spcBef>
            </a:pPr>
            <a:r>
              <a:rPr sz="2150" b="1" spc="-15" dirty="0">
                <a:latin typeface="Times New Roman"/>
                <a:cs typeface="Times New Roman"/>
              </a:rPr>
              <a:t>How </a:t>
            </a:r>
            <a:r>
              <a:rPr sz="2150" b="1" spc="-5" dirty="0">
                <a:latin typeface="Times New Roman"/>
                <a:cs typeface="Times New Roman"/>
              </a:rPr>
              <a:t>it</a:t>
            </a:r>
            <a:r>
              <a:rPr sz="2150" b="1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Works:</a:t>
            </a:r>
            <a:endParaRPr sz="2150">
              <a:latin typeface="Times New Roman"/>
              <a:cs typeface="Times New Roman"/>
            </a:endParaRPr>
          </a:p>
          <a:p>
            <a:pPr marL="982980" marR="655955" indent="-222885">
              <a:lnSpc>
                <a:spcPts val="1570"/>
              </a:lnSpc>
              <a:spcBef>
                <a:spcPts val="6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Automatically </a:t>
            </a:r>
            <a:r>
              <a:rPr sz="1350" b="1" spc="-5" dirty="0">
                <a:latin typeface="Times New Roman"/>
                <a:cs typeface="Times New Roman"/>
              </a:rPr>
              <a:t>palletizes </a:t>
            </a:r>
            <a:r>
              <a:rPr sz="1350" b="1" dirty="0">
                <a:latin typeface="Times New Roman"/>
                <a:cs typeface="Times New Roman"/>
              </a:rPr>
              <a:t>cartons based </a:t>
            </a:r>
            <a:r>
              <a:rPr sz="1350" b="1" spc="0" dirty="0">
                <a:latin typeface="Times New Roman"/>
                <a:cs typeface="Times New Roman"/>
              </a:rPr>
              <a:t>upon </a:t>
            </a:r>
            <a:r>
              <a:rPr sz="1350" b="1" dirty="0">
                <a:latin typeface="Times New Roman"/>
                <a:cs typeface="Times New Roman"/>
              </a:rPr>
              <a:t>product type and  predetermined patterns.</a:t>
            </a:r>
            <a:endParaRPr sz="1350">
              <a:latin typeface="Times New Roman"/>
              <a:cs typeface="Times New Roman"/>
            </a:endParaRPr>
          </a:p>
          <a:p>
            <a:pPr marL="982980" indent="-222885">
              <a:lnSpc>
                <a:spcPts val="1530"/>
              </a:lnSpc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Multiple recipes with various patterns and slip sheet</a:t>
            </a:r>
            <a:r>
              <a:rPr sz="1350" b="1" spc="2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specifications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6036" y="9378188"/>
            <a:ext cx="328930" cy="328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spc="5" dirty="0">
                <a:latin typeface="Arial"/>
                <a:cs typeface="Arial"/>
              </a:rPr>
              <a:t>1</a:t>
            </a:r>
            <a:r>
              <a:rPr sz="2100" b="1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0291" y="3602730"/>
            <a:ext cx="2225040" cy="33223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4492" y="1115562"/>
            <a:ext cx="3363595" cy="1630680"/>
          </a:xfrm>
          <a:custGeom>
            <a:avLst/>
            <a:gdLst/>
            <a:ahLst/>
            <a:cxnLst/>
            <a:rect l="l" t="t" r="r" b="b"/>
            <a:pathLst>
              <a:path w="3363595" h="1630680">
                <a:moveTo>
                  <a:pt x="0" y="1630680"/>
                </a:moveTo>
                <a:lnTo>
                  <a:pt x="3363468" y="1630680"/>
                </a:lnTo>
                <a:lnTo>
                  <a:pt x="3363468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20" y="1110990"/>
            <a:ext cx="3373120" cy="1640205"/>
          </a:xfrm>
          <a:custGeom>
            <a:avLst/>
            <a:gdLst/>
            <a:ahLst/>
            <a:cxnLst/>
            <a:rect l="l" t="t" r="r" b="b"/>
            <a:pathLst>
              <a:path w="3373120" h="1640205">
                <a:moveTo>
                  <a:pt x="3372612" y="0"/>
                </a:moveTo>
                <a:lnTo>
                  <a:pt x="0" y="0"/>
                </a:lnTo>
                <a:lnTo>
                  <a:pt x="0" y="1639824"/>
                </a:lnTo>
                <a:lnTo>
                  <a:pt x="3372612" y="1639824"/>
                </a:lnTo>
                <a:lnTo>
                  <a:pt x="3372612" y="1635252"/>
                </a:lnTo>
                <a:lnTo>
                  <a:pt x="7620" y="1635252"/>
                </a:lnTo>
                <a:lnTo>
                  <a:pt x="4572" y="1630680"/>
                </a:lnTo>
                <a:lnTo>
                  <a:pt x="7620" y="1630680"/>
                </a:lnTo>
                <a:lnTo>
                  <a:pt x="7620" y="9144"/>
                </a:lnTo>
                <a:lnTo>
                  <a:pt x="4572" y="9144"/>
                </a:lnTo>
                <a:lnTo>
                  <a:pt x="7620" y="4572"/>
                </a:lnTo>
                <a:lnTo>
                  <a:pt x="3372612" y="4572"/>
                </a:lnTo>
                <a:lnTo>
                  <a:pt x="3372612" y="0"/>
                </a:lnTo>
                <a:close/>
              </a:path>
              <a:path w="3373120" h="1640205">
                <a:moveTo>
                  <a:pt x="7620" y="1630680"/>
                </a:moveTo>
                <a:lnTo>
                  <a:pt x="4572" y="1630680"/>
                </a:lnTo>
                <a:lnTo>
                  <a:pt x="7620" y="1635252"/>
                </a:lnTo>
                <a:lnTo>
                  <a:pt x="7620" y="1630680"/>
                </a:lnTo>
                <a:close/>
              </a:path>
              <a:path w="3373120" h="1640205">
                <a:moveTo>
                  <a:pt x="3363468" y="1630680"/>
                </a:moveTo>
                <a:lnTo>
                  <a:pt x="7620" y="1630680"/>
                </a:lnTo>
                <a:lnTo>
                  <a:pt x="7620" y="1635252"/>
                </a:lnTo>
                <a:lnTo>
                  <a:pt x="3363468" y="1635252"/>
                </a:lnTo>
                <a:lnTo>
                  <a:pt x="3363468" y="1630680"/>
                </a:lnTo>
                <a:close/>
              </a:path>
              <a:path w="3373120" h="1640205">
                <a:moveTo>
                  <a:pt x="3363468" y="4572"/>
                </a:moveTo>
                <a:lnTo>
                  <a:pt x="3363468" y="1635252"/>
                </a:lnTo>
                <a:lnTo>
                  <a:pt x="3368040" y="1630680"/>
                </a:lnTo>
                <a:lnTo>
                  <a:pt x="3372612" y="1630680"/>
                </a:lnTo>
                <a:lnTo>
                  <a:pt x="3372612" y="9144"/>
                </a:lnTo>
                <a:lnTo>
                  <a:pt x="3368040" y="9144"/>
                </a:lnTo>
                <a:lnTo>
                  <a:pt x="3363468" y="4572"/>
                </a:lnTo>
                <a:close/>
              </a:path>
              <a:path w="3373120" h="1640205">
                <a:moveTo>
                  <a:pt x="3372612" y="1630680"/>
                </a:moveTo>
                <a:lnTo>
                  <a:pt x="3368040" y="1630680"/>
                </a:lnTo>
                <a:lnTo>
                  <a:pt x="3363468" y="1635252"/>
                </a:lnTo>
                <a:lnTo>
                  <a:pt x="3372612" y="1635252"/>
                </a:lnTo>
                <a:lnTo>
                  <a:pt x="3372612" y="1630680"/>
                </a:lnTo>
                <a:close/>
              </a:path>
              <a:path w="3373120" h="1640205">
                <a:moveTo>
                  <a:pt x="7620" y="4572"/>
                </a:moveTo>
                <a:lnTo>
                  <a:pt x="4572" y="9144"/>
                </a:lnTo>
                <a:lnTo>
                  <a:pt x="7620" y="9144"/>
                </a:lnTo>
                <a:lnTo>
                  <a:pt x="7620" y="4572"/>
                </a:lnTo>
                <a:close/>
              </a:path>
              <a:path w="3373120" h="1640205">
                <a:moveTo>
                  <a:pt x="3363468" y="4572"/>
                </a:moveTo>
                <a:lnTo>
                  <a:pt x="7620" y="4572"/>
                </a:lnTo>
                <a:lnTo>
                  <a:pt x="7620" y="9144"/>
                </a:lnTo>
                <a:lnTo>
                  <a:pt x="3363468" y="9144"/>
                </a:lnTo>
                <a:lnTo>
                  <a:pt x="3363468" y="4572"/>
                </a:lnTo>
                <a:close/>
              </a:path>
              <a:path w="3373120" h="1640205">
                <a:moveTo>
                  <a:pt x="3372612" y="4572"/>
                </a:moveTo>
                <a:lnTo>
                  <a:pt x="3363468" y="4572"/>
                </a:lnTo>
                <a:lnTo>
                  <a:pt x="3368040" y="9144"/>
                </a:lnTo>
                <a:lnTo>
                  <a:pt x="3372612" y="9144"/>
                </a:lnTo>
                <a:lnTo>
                  <a:pt x="33726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54754" y="1304533"/>
            <a:ext cx="185229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15" dirty="0">
                <a:latin typeface="Arial Black"/>
                <a:cs typeface="Arial Black"/>
              </a:rPr>
              <a:t>+CONNECT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4754" y="1754947"/>
            <a:ext cx="3014345" cy="793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135"/>
              </a:spcBef>
            </a:pPr>
            <a:r>
              <a:rPr sz="2100" b="1" spc="10" dirty="0">
                <a:latin typeface="Times New Roman"/>
                <a:cs typeface="Times New Roman"/>
              </a:rPr>
              <a:t>What </a:t>
            </a:r>
            <a:r>
              <a:rPr sz="2100" b="1" spc="0" dirty="0">
                <a:latin typeface="Times New Roman"/>
                <a:cs typeface="Times New Roman"/>
              </a:rPr>
              <a:t>is</a:t>
            </a:r>
            <a:r>
              <a:rPr sz="2100" b="1" spc="5" dirty="0">
                <a:latin typeface="Times New Roman"/>
                <a:cs typeface="Times New Roman"/>
              </a:rPr>
              <a:t> 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router </a:t>
            </a:r>
            <a:r>
              <a:rPr sz="1350" b="1" spc="-5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information</a:t>
            </a:r>
            <a:r>
              <a:rPr sz="1350" b="1" spc="1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between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350" b="1" spc="0" dirty="0">
                <a:latin typeface="Times New Roman"/>
                <a:cs typeface="Times New Roman"/>
              </a:rPr>
              <a:t>equipment </a:t>
            </a:r>
            <a:r>
              <a:rPr sz="1350" b="1" dirty="0">
                <a:latin typeface="Times New Roman"/>
                <a:cs typeface="Times New Roman"/>
              </a:rPr>
              <a:t>software packages </a:t>
            </a:r>
            <a:r>
              <a:rPr sz="1350" b="1" spc="0" dirty="0">
                <a:latin typeface="Times New Roman"/>
                <a:cs typeface="Times New Roman"/>
              </a:rPr>
              <a:t>and a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host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1832" y="5919210"/>
            <a:ext cx="3482340" cy="197053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444" y="2994655"/>
            <a:ext cx="4671059" cy="151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5452" y="6925050"/>
            <a:ext cx="3569335" cy="2199640"/>
          </a:xfrm>
          <a:custGeom>
            <a:avLst/>
            <a:gdLst/>
            <a:ahLst/>
            <a:cxnLst/>
            <a:rect l="l" t="t" r="r" b="b"/>
            <a:pathLst>
              <a:path w="3569334" h="2199640">
                <a:moveTo>
                  <a:pt x="0" y="2199132"/>
                </a:moveTo>
                <a:lnTo>
                  <a:pt x="3569208" y="2199132"/>
                </a:lnTo>
                <a:lnTo>
                  <a:pt x="3569208" y="0"/>
                </a:lnTo>
                <a:lnTo>
                  <a:pt x="0" y="0"/>
                </a:lnTo>
                <a:lnTo>
                  <a:pt x="0" y="2199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2404" y="6920479"/>
            <a:ext cx="3576954" cy="2208530"/>
          </a:xfrm>
          <a:custGeom>
            <a:avLst/>
            <a:gdLst/>
            <a:ahLst/>
            <a:cxnLst/>
            <a:rect l="l" t="t" r="r" b="b"/>
            <a:pathLst>
              <a:path w="3576954" h="2208529">
                <a:moveTo>
                  <a:pt x="3576828" y="0"/>
                </a:moveTo>
                <a:lnTo>
                  <a:pt x="0" y="0"/>
                </a:lnTo>
                <a:lnTo>
                  <a:pt x="0" y="2208276"/>
                </a:lnTo>
                <a:lnTo>
                  <a:pt x="3576828" y="2208276"/>
                </a:lnTo>
                <a:lnTo>
                  <a:pt x="3576828" y="2203704"/>
                </a:lnTo>
                <a:lnTo>
                  <a:pt x="7620" y="2203704"/>
                </a:lnTo>
                <a:lnTo>
                  <a:pt x="3048" y="2199132"/>
                </a:lnTo>
                <a:lnTo>
                  <a:pt x="7620" y="2199132"/>
                </a:lnTo>
                <a:lnTo>
                  <a:pt x="7620" y="9144"/>
                </a:lnTo>
                <a:lnTo>
                  <a:pt x="3048" y="9144"/>
                </a:lnTo>
                <a:lnTo>
                  <a:pt x="7620" y="4572"/>
                </a:lnTo>
                <a:lnTo>
                  <a:pt x="3576828" y="4572"/>
                </a:lnTo>
                <a:lnTo>
                  <a:pt x="3576828" y="0"/>
                </a:lnTo>
                <a:close/>
              </a:path>
              <a:path w="3576954" h="2208529">
                <a:moveTo>
                  <a:pt x="7620" y="2199132"/>
                </a:moveTo>
                <a:lnTo>
                  <a:pt x="3048" y="2199132"/>
                </a:lnTo>
                <a:lnTo>
                  <a:pt x="7620" y="2203704"/>
                </a:lnTo>
                <a:lnTo>
                  <a:pt x="7620" y="2199132"/>
                </a:lnTo>
                <a:close/>
              </a:path>
              <a:path w="3576954" h="2208529">
                <a:moveTo>
                  <a:pt x="3567684" y="2199132"/>
                </a:moveTo>
                <a:lnTo>
                  <a:pt x="7620" y="2199132"/>
                </a:lnTo>
                <a:lnTo>
                  <a:pt x="7620" y="2203704"/>
                </a:lnTo>
                <a:lnTo>
                  <a:pt x="3567684" y="2203704"/>
                </a:lnTo>
                <a:lnTo>
                  <a:pt x="3567684" y="2199132"/>
                </a:lnTo>
                <a:close/>
              </a:path>
              <a:path w="3576954" h="2208529">
                <a:moveTo>
                  <a:pt x="3567684" y="4572"/>
                </a:moveTo>
                <a:lnTo>
                  <a:pt x="3567684" y="2203704"/>
                </a:lnTo>
                <a:lnTo>
                  <a:pt x="3572256" y="2199132"/>
                </a:lnTo>
                <a:lnTo>
                  <a:pt x="3576828" y="2199132"/>
                </a:lnTo>
                <a:lnTo>
                  <a:pt x="3576828" y="9144"/>
                </a:lnTo>
                <a:lnTo>
                  <a:pt x="3572256" y="9144"/>
                </a:lnTo>
                <a:lnTo>
                  <a:pt x="3567684" y="4572"/>
                </a:lnTo>
                <a:close/>
              </a:path>
              <a:path w="3576954" h="2208529">
                <a:moveTo>
                  <a:pt x="3576828" y="2199132"/>
                </a:moveTo>
                <a:lnTo>
                  <a:pt x="3572256" y="2199132"/>
                </a:lnTo>
                <a:lnTo>
                  <a:pt x="3567684" y="2203704"/>
                </a:lnTo>
                <a:lnTo>
                  <a:pt x="3576828" y="2203704"/>
                </a:lnTo>
                <a:lnTo>
                  <a:pt x="3576828" y="2199132"/>
                </a:lnTo>
                <a:close/>
              </a:path>
              <a:path w="3576954" h="2208529">
                <a:moveTo>
                  <a:pt x="7620" y="4572"/>
                </a:moveTo>
                <a:lnTo>
                  <a:pt x="3048" y="9144"/>
                </a:lnTo>
                <a:lnTo>
                  <a:pt x="7620" y="9144"/>
                </a:lnTo>
                <a:lnTo>
                  <a:pt x="7620" y="4572"/>
                </a:lnTo>
                <a:close/>
              </a:path>
              <a:path w="3576954" h="2208529">
                <a:moveTo>
                  <a:pt x="3567684" y="4572"/>
                </a:moveTo>
                <a:lnTo>
                  <a:pt x="7620" y="4572"/>
                </a:lnTo>
                <a:lnTo>
                  <a:pt x="7620" y="9144"/>
                </a:lnTo>
                <a:lnTo>
                  <a:pt x="3567684" y="9144"/>
                </a:lnTo>
                <a:lnTo>
                  <a:pt x="3567684" y="4572"/>
                </a:lnTo>
                <a:close/>
              </a:path>
              <a:path w="3576954" h="2208529">
                <a:moveTo>
                  <a:pt x="3576828" y="4572"/>
                </a:moveTo>
                <a:lnTo>
                  <a:pt x="3567684" y="4572"/>
                </a:lnTo>
                <a:lnTo>
                  <a:pt x="3572256" y="9144"/>
                </a:lnTo>
                <a:lnTo>
                  <a:pt x="3576828" y="9144"/>
                </a:lnTo>
                <a:lnTo>
                  <a:pt x="357682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35452" y="6941116"/>
            <a:ext cx="3569335" cy="1947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3980">
              <a:lnSpc>
                <a:spcPts val="2510"/>
              </a:lnSpc>
              <a:spcBef>
                <a:spcPts val="135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84250" marR="109220" indent="-222885">
              <a:lnSpc>
                <a:spcPts val="1570"/>
              </a:lnSpc>
              <a:spcBef>
                <a:spcPts val="85"/>
              </a:spcBef>
              <a:buFont typeface="Wingdings"/>
              <a:buChar char=""/>
              <a:tabLst>
                <a:tab pos="984885" algn="l"/>
              </a:tabLst>
            </a:pPr>
            <a:r>
              <a:rPr sz="1350" b="1" dirty="0">
                <a:latin typeface="Times New Roman"/>
                <a:cs typeface="Times New Roman"/>
              </a:rPr>
              <a:t>Using +Connect reduces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need  </a:t>
            </a:r>
            <a:r>
              <a:rPr sz="1350" b="1" spc="0" dirty="0">
                <a:latin typeface="Times New Roman"/>
                <a:cs typeface="Times New Roman"/>
              </a:rPr>
              <a:t>for </a:t>
            </a:r>
            <a:r>
              <a:rPr sz="1350" b="1" dirty="0">
                <a:latin typeface="Times New Roman"/>
                <a:cs typeface="Times New Roman"/>
              </a:rPr>
              <a:t>customer </a:t>
            </a:r>
            <a:r>
              <a:rPr sz="1350" b="1" spc="0" dirty="0">
                <a:latin typeface="Times New Roman"/>
                <a:cs typeface="Times New Roman"/>
              </a:rPr>
              <a:t>WMS </a:t>
            </a:r>
            <a:r>
              <a:rPr sz="1350" b="1" dirty="0">
                <a:latin typeface="Times New Roman"/>
                <a:cs typeface="Times New Roman"/>
              </a:rPr>
              <a:t>modifications</a:t>
            </a:r>
            <a:endParaRPr sz="1350">
              <a:latin typeface="Times New Roman"/>
              <a:cs typeface="Times New Roman"/>
            </a:endParaRPr>
          </a:p>
          <a:p>
            <a:pPr marL="984250" indent="-222885">
              <a:lnSpc>
                <a:spcPts val="1495"/>
              </a:lnSpc>
              <a:buFont typeface="Wingdings"/>
              <a:buChar char=""/>
              <a:tabLst>
                <a:tab pos="984885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information </a:t>
            </a:r>
            <a:r>
              <a:rPr sz="1350" b="1" spc="0" dirty="0">
                <a:latin typeface="Times New Roman"/>
                <a:cs typeface="Times New Roman"/>
              </a:rPr>
              <a:t>for </a:t>
            </a:r>
            <a:r>
              <a:rPr sz="1350" b="1" dirty="0">
                <a:latin typeface="Times New Roman"/>
                <a:cs typeface="Times New Roman"/>
              </a:rPr>
              <a:t>orders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which</a:t>
            </a:r>
            <a:endParaRPr sz="1350">
              <a:latin typeface="Times New Roman"/>
              <a:cs typeface="Times New Roman"/>
            </a:endParaRPr>
          </a:p>
          <a:p>
            <a:pPr marL="984250" marR="200025">
              <a:lnSpc>
                <a:spcPct val="96700"/>
              </a:lnSpc>
              <a:spcBef>
                <a:spcPts val="30"/>
              </a:spcBef>
            </a:pPr>
            <a:r>
              <a:rPr sz="1350" b="1" spc="0" dirty="0">
                <a:latin typeface="Times New Roman"/>
                <a:cs typeface="Times New Roman"/>
              </a:rPr>
              <a:t>are </a:t>
            </a:r>
            <a:r>
              <a:rPr sz="1350" b="1" dirty="0">
                <a:latin typeface="Times New Roman"/>
                <a:cs typeface="Times New Roman"/>
              </a:rPr>
              <a:t>being handled </a:t>
            </a:r>
            <a:r>
              <a:rPr sz="1350" b="1" spc="0" dirty="0">
                <a:latin typeface="Times New Roman"/>
                <a:cs typeface="Times New Roman"/>
              </a:rPr>
              <a:t>by </a:t>
            </a:r>
            <a:r>
              <a:rPr sz="1350" b="1" dirty="0">
                <a:latin typeface="Times New Roman"/>
                <a:cs typeface="Times New Roman"/>
              </a:rPr>
              <a:t>different  types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picking equipment </a:t>
            </a:r>
            <a:r>
              <a:rPr sz="1350" b="1" spc="0" dirty="0">
                <a:latin typeface="Times New Roman"/>
                <a:cs typeface="Times New Roman"/>
              </a:rPr>
              <a:t>such  as </a:t>
            </a:r>
            <a:r>
              <a:rPr sz="1350" b="1" spc="-5" dirty="0">
                <a:latin typeface="Times New Roman"/>
                <a:cs typeface="Times New Roman"/>
              </a:rPr>
              <a:t>carousels, </a:t>
            </a:r>
            <a:r>
              <a:rPr sz="1350" b="1" dirty="0">
                <a:latin typeface="Times New Roman"/>
                <a:cs typeface="Times New Roman"/>
              </a:rPr>
              <a:t>pick </a:t>
            </a:r>
            <a:r>
              <a:rPr sz="1350" b="1" spc="0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light </a:t>
            </a:r>
            <a:r>
              <a:rPr sz="1350" b="1" spc="0" dirty="0">
                <a:latin typeface="Times New Roman"/>
                <a:cs typeface="Times New Roman"/>
              </a:rPr>
              <a:t>and  VLMs is </a:t>
            </a:r>
            <a:r>
              <a:rPr sz="1350" b="1" dirty="0">
                <a:latin typeface="Times New Roman"/>
                <a:cs typeface="Times New Roman"/>
              </a:rPr>
              <a:t>sent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spc="0" dirty="0">
                <a:latin typeface="Times New Roman"/>
                <a:cs typeface="Times New Roman"/>
              </a:rPr>
              <a:t>and from  </a:t>
            </a:r>
            <a:r>
              <a:rPr sz="1350" b="1" dirty="0">
                <a:latin typeface="Times New Roman"/>
                <a:cs typeface="Times New Roman"/>
              </a:rPr>
              <a:t>automatically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517" y="9376664"/>
            <a:ext cx="328930" cy="328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spc="5" dirty="0">
                <a:latin typeface="Arial"/>
                <a:cs typeface="Arial"/>
              </a:rPr>
              <a:t>1</a:t>
            </a:r>
            <a:r>
              <a:rPr sz="2100" b="1" dirty="0"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6660" y="4204710"/>
            <a:ext cx="3180715" cy="2981325"/>
          </a:xfrm>
          <a:custGeom>
            <a:avLst/>
            <a:gdLst/>
            <a:ahLst/>
            <a:cxnLst/>
            <a:rect l="l" t="t" r="r" b="b"/>
            <a:pathLst>
              <a:path w="3180715" h="2981325">
                <a:moveTo>
                  <a:pt x="0" y="2980944"/>
                </a:moveTo>
                <a:lnTo>
                  <a:pt x="3180588" y="2980944"/>
                </a:lnTo>
                <a:lnTo>
                  <a:pt x="3180588" y="0"/>
                </a:lnTo>
                <a:lnTo>
                  <a:pt x="0" y="0"/>
                </a:lnTo>
                <a:lnTo>
                  <a:pt x="0" y="2980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6659" y="4204711"/>
            <a:ext cx="3180715" cy="2981325"/>
          </a:xfrm>
          <a:custGeom>
            <a:avLst/>
            <a:gdLst/>
            <a:ahLst/>
            <a:cxnLst/>
            <a:rect l="l" t="t" r="r" b="b"/>
            <a:pathLst>
              <a:path w="3180715" h="2981325">
                <a:moveTo>
                  <a:pt x="0" y="2980943"/>
                </a:moveTo>
                <a:lnTo>
                  <a:pt x="3180587" y="2980943"/>
                </a:lnTo>
                <a:lnTo>
                  <a:pt x="3180587" y="0"/>
                </a:lnTo>
                <a:lnTo>
                  <a:pt x="0" y="0"/>
                </a:lnTo>
                <a:lnTo>
                  <a:pt x="0" y="2980943"/>
                </a:lnTo>
                <a:close/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6660" y="4221967"/>
            <a:ext cx="3180715" cy="2540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">
              <a:lnSpc>
                <a:spcPts val="2560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How it</a:t>
            </a:r>
            <a:r>
              <a:rPr sz="2150" b="1" spc="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Works:</a:t>
            </a:r>
            <a:endParaRPr sz="2150">
              <a:latin typeface="Times New Roman"/>
              <a:cs typeface="Times New Roman"/>
            </a:endParaRPr>
          </a:p>
          <a:p>
            <a:pPr marL="982344" marR="136525" indent="-222250">
              <a:lnSpc>
                <a:spcPct val="96500"/>
              </a:lnSpc>
              <a:spcBef>
                <a:spcPts val="3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Simply select the </a:t>
            </a:r>
            <a:r>
              <a:rPr sz="1350" b="1" spc="0" dirty="0">
                <a:latin typeface="Times New Roman"/>
                <a:cs typeface="Times New Roman"/>
              </a:rPr>
              <a:t>phone  </a:t>
            </a:r>
            <a:r>
              <a:rPr sz="1350" b="1" dirty="0">
                <a:latin typeface="Times New Roman"/>
                <a:cs typeface="Times New Roman"/>
              </a:rPr>
              <a:t>carrier and contact number  via text </a:t>
            </a:r>
            <a:r>
              <a:rPr sz="1350" b="1" spc="0" dirty="0">
                <a:latin typeface="Times New Roman"/>
                <a:cs typeface="Times New Roman"/>
              </a:rPr>
              <a:t>or </a:t>
            </a:r>
            <a:r>
              <a:rPr sz="1350" b="1" dirty="0">
                <a:latin typeface="Times New Roman"/>
                <a:cs typeface="Times New Roman"/>
              </a:rPr>
              <a:t>e-mail address  for the notifications to be  delivered</a:t>
            </a:r>
            <a:endParaRPr sz="1350">
              <a:latin typeface="Times New Roman"/>
              <a:cs typeface="Times New Roman"/>
            </a:endParaRPr>
          </a:p>
          <a:p>
            <a:pPr marL="982344" marR="275590" indent="-222250">
              <a:lnSpc>
                <a:spcPts val="1560"/>
              </a:lnSpc>
              <a:spcBef>
                <a:spcPts val="5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Select the types of alarms 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events to be</a:t>
            </a:r>
            <a:r>
              <a:rPr sz="1350" b="1" spc="-1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delivered</a:t>
            </a:r>
            <a:endParaRPr sz="1350">
              <a:latin typeface="Times New Roman"/>
              <a:cs typeface="Times New Roman"/>
            </a:endParaRPr>
          </a:p>
          <a:p>
            <a:pPr marL="982344" indent="-222250">
              <a:lnSpc>
                <a:spcPts val="1495"/>
              </a:lnSpc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When </a:t>
            </a:r>
            <a:r>
              <a:rPr sz="1350" b="1" spc="0" dirty="0">
                <a:latin typeface="Times New Roman"/>
                <a:cs typeface="Times New Roman"/>
              </a:rPr>
              <a:t>an </a:t>
            </a:r>
            <a:r>
              <a:rPr sz="1350" b="1" dirty="0">
                <a:latin typeface="Times New Roman"/>
                <a:cs typeface="Times New Roman"/>
              </a:rPr>
              <a:t>alarm </a:t>
            </a:r>
            <a:r>
              <a:rPr sz="1350" b="1" spc="0" dirty="0">
                <a:latin typeface="Times New Roman"/>
                <a:cs typeface="Times New Roman"/>
              </a:rPr>
              <a:t>or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event</a:t>
            </a:r>
            <a:endParaRPr sz="1350">
              <a:latin typeface="Times New Roman"/>
              <a:cs typeface="Times New Roman"/>
            </a:endParaRPr>
          </a:p>
          <a:p>
            <a:pPr marL="982344" marR="101600">
              <a:lnSpc>
                <a:spcPct val="96700"/>
              </a:lnSpc>
              <a:spcBef>
                <a:spcPts val="30"/>
              </a:spcBef>
            </a:pPr>
            <a:r>
              <a:rPr sz="1350" b="1" dirty="0">
                <a:latin typeface="Times New Roman"/>
                <a:cs typeface="Times New Roman"/>
              </a:rPr>
              <a:t>occurs,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user will </a:t>
            </a:r>
            <a:r>
              <a:rPr sz="1350" b="1" spc="0" dirty="0">
                <a:latin typeface="Times New Roman"/>
                <a:cs typeface="Times New Roman"/>
              </a:rPr>
              <a:t>be  </a:t>
            </a:r>
            <a:r>
              <a:rPr sz="1350" b="1" dirty="0">
                <a:latin typeface="Times New Roman"/>
                <a:cs typeface="Times New Roman"/>
              </a:rPr>
              <a:t>notified based </a:t>
            </a:r>
            <a:r>
              <a:rPr sz="1350" b="1" spc="0" dirty="0">
                <a:latin typeface="Times New Roman"/>
                <a:cs typeface="Times New Roman"/>
              </a:rPr>
              <a:t>on </a:t>
            </a:r>
            <a:r>
              <a:rPr sz="1350" b="1" dirty="0">
                <a:latin typeface="Times New Roman"/>
                <a:cs typeface="Times New Roman"/>
              </a:rPr>
              <a:t>the  selected contact</a:t>
            </a:r>
            <a:r>
              <a:rPr sz="1350" b="1" spc="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information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9620" y="1196334"/>
            <a:ext cx="2717800" cy="2165985"/>
          </a:xfrm>
          <a:custGeom>
            <a:avLst/>
            <a:gdLst/>
            <a:ahLst/>
            <a:cxnLst/>
            <a:rect l="l" t="t" r="r" b="b"/>
            <a:pathLst>
              <a:path w="2717800" h="2165985">
                <a:moveTo>
                  <a:pt x="0" y="2165604"/>
                </a:moveTo>
                <a:lnTo>
                  <a:pt x="2717292" y="2165604"/>
                </a:lnTo>
                <a:lnTo>
                  <a:pt x="2717292" y="0"/>
                </a:lnTo>
                <a:lnTo>
                  <a:pt x="0" y="0"/>
                </a:lnTo>
                <a:lnTo>
                  <a:pt x="0" y="2165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619" y="1196335"/>
            <a:ext cx="2717800" cy="2165985"/>
          </a:xfrm>
          <a:custGeom>
            <a:avLst/>
            <a:gdLst/>
            <a:ahLst/>
            <a:cxnLst/>
            <a:rect l="l" t="t" r="r" b="b"/>
            <a:pathLst>
              <a:path w="2717800" h="2165985">
                <a:moveTo>
                  <a:pt x="0" y="2165603"/>
                </a:moveTo>
                <a:lnTo>
                  <a:pt x="2717291" y="2165603"/>
                </a:lnTo>
                <a:lnTo>
                  <a:pt x="2717291" y="0"/>
                </a:lnTo>
                <a:lnTo>
                  <a:pt x="0" y="0"/>
                </a:lnTo>
                <a:lnTo>
                  <a:pt x="0" y="2165603"/>
                </a:lnTo>
                <a:close/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9883" y="1384222"/>
            <a:ext cx="14757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15" dirty="0">
                <a:latin typeface="Arial Black"/>
                <a:cs typeface="Arial Black"/>
              </a:rPr>
              <a:t>+NOTIFY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883" y="1838432"/>
            <a:ext cx="2419985" cy="1266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90"/>
              </a:spcBef>
            </a:pPr>
            <a:r>
              <a:rPr sz="2150" b="1" spc="-5" dirty="0">
                <a:latin typeface="Times New Roman"/>
                <a:cs typeface="Times New Roman"/>
              </a:rPr>
              <a:t>What is</a:t>
            </a:r>
            <a:r>
              <a:rPr sz="2150" b="1" spc="-2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It?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sz="1350" b="1" spc="0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notification service utilizing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350" b="1" dirty="0">
                <a:latin typeface="Times New Roman"/>
                <a:cs typeface="Times New Roman"/>
              </a:rPr>
              <a:t>text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e-mail allowing the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end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15599"/>
              </a:lnSpc>
              <a:spcBef>
                <a:spcPts val="10"/>
              </a:spcBef>
            </a:pPr>
            <a:r>
              <a:rPr sz="1350" b="1" dirty="0">
                <a:latin typeface="Times New Roman"/>
                <a:cs typeface="Times New Roman"/>
              </a:rPr>
              <a:t>user to select the types of alarms  and events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6404" y="6449562"/>
            <a:ext cx="2277110" cy="2647315"/>
          </a:xfrm>
          <a:custGeom>
            <a:avLst/>
            <a:gdLst/>
            <a:ahLst/>
            <a:cxnLst/>
            <a:rect l="l" t="t" r="r" b="b"/>
            <a:pathLst>
              <a:path w="2277110" h="2647315">
                <a:moveTo>
                  <a:pt x="0" y="2647188"/>
                </a:moveTo>
                <a:lnTo>
                  <a:pt x="2276856" y="2647188"/>
                </a:lnTo>
                <a:lnTo>
                  <a:pt x="2276856" y="0"/>
                </a:lnTo>
                <a:lnTo>
                  <a:pt x="0" y="0"/>
                </a:lnTo>
                <a:lnTo>
                  <a:pt x="0" y="2647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6403" y="6449562"/>
            <a:ext cx="2277110" cy="2647315"/>
          </a:xfrm>
          <a:custGeom>
            <a:avLst/>
            <a:gdLst/>
            <a:ahLst/>
            <a:cxnLst/>
            <a:rect l="l" t="t" r="r" b="b"/>
            <a:pathLst>
              <a:path w="2277110" h="2647315">
                <a:moveTo>
                  <a:pt x="0" y="2647187"/>
                </a:moveTo>
                <a:lnTo>
                  <a:pt x="2276855" y="2647187"/>
                </a:lnTo>
                <a:lnTo>
                  <a:pt x="2276855" y="0"/>
                </a:lnTo>
                <a:lnTo>
                  <a:pt x="0" y="0"/>
                </a:lnTo>
                <a:lnTo>
                  <a:pt x="0" y="2647187"/>
                </a:lnTo>
                <a:close/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6404" y="6466818"/>
            <a:ext cx="2277110" cy="2340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710">
              <a:lnSpc>
                <a:spcPts val="2560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Benefits:</a:t>
            </a:r>
            <a:endParaRPr sz="2150">
              <a:latin typeface="Times New Roman"/>
              <a:cs typeface="Times New Roman"/>
            </a:endParaRPr>
          </a:p>
          <a:p>
            <a:pPr marL="982344" marR="184150" indent="-222250">
              <a:lnSpc>
                <a:spcPct val="96400"/>
              </a:lnSpc>
              <a:spcBef>
                <a:spcPts val="3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Reduced  downtime</a:t>
            </a:r>
            <a:r>
              <a:rPr sz="1350" b="1" spc="-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with  immediate  notification of  maintenance  personnel.</a:t>
            </a:r>
            <a:endParaRPr sz="1350">
              <a:latin typeface="Times New Roman"/>
              <a:cs typeface="Times New Roman"/>
            </a:endParaRPr>
          </a:p>
          <a:p>
            <a:pPr marL="982344" marR="174625" indent="-222250">
              <a:lnSpc>
                <a:spcPct val="96500"/>
              </a:lnSpc>
              <a:spcBef>
                <a:spcPts val="10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Supervisor  notification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for  personnel  balancing.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2132" y="1197858"/>
            <a:ext cx="3538728" cy="27249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8708" y="7260331"/>
            <a:ext cx="3252215" cy="22951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4127" y="3846571"/>
            <a:ext cx="2590800" cy="221894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6036" y="9378188"/>
            <a:ext cx="328930" cy="3289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spc="5" dirty="0">
                <a:latin typeface="Arial"/>
                <a:cs typeface="Arial"/>
              </a:rPr>
              <a:t>1</a:t>
            </a:r>
            <a:r>
              <a:rPr sz="2100" b="1" dirty="0"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6500" y="4821930"/>
            <a:ext cx="4276344" cy="251917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76" y="7682482"/>
            <a:ext cx="3607435" cy="1584960"/>
          </a:xfrm>
          <a:custGeom>
            <a:avLst/>
            <a:gdLst/>
            <a:ahLst/>
            <a:cxnLst/>
            <a:rect l="l" t="t" r="r" b="b"/>
            <a:pathLst>
              <a:path w="3607435" h="1584959">
                <a:moveTo>
                  <a:pt x="0" y="1584960"/>
                </a:moveTo>
                <a:lnTo>
                  <a:pt x="3607308" y="1584960"/>
                </a:lnTo>
                <a:lnTo>
                  <a:pt x="3607308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8804" y="7677906"/>
            <a:ext cx="3616960" cy="1594485"/>
          </a:xfrm>
          <a:custGeom>
            <a:avLst/>
            <a:gdLst/>
            <a:ahLst/>
            <a:cxnLst/>
            <a:rect l="l" t="t" r="r" b="b"/>
            <a:pathLst>
              <a:path w="3616960" h="1594484">
                <a:moveTo>
                  <a:pt x="3616452" y="0"/>
                </a:moveTo>
                <a:lnTo>
                  <a:pt x="0" y="0"/>
                </a:lnTo>
                <a:lnTo>
                  <a:pt x="0" y="1594107"/>
                </a:lnTo>
                <a:lnTo>
                  <a:pt x="3616452" y="1594107"/>
                </a:lnTo>
                <a:lnTo>
                  <a:pt x="3616452" y="1589535"/>
                </a:lnTo>
                <a:lnTo>
                  <a:pt x="9144" y="1589535"/>
                </a:lnTo>
                <a:lnTo>
                  <a:pt x="4572" y="1584963"/>
                </a:lnTo>
                <a:lnTo>
                  <a:pt x="9144" y="1584963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3616452" y="4572"/>
                </a:lnTo>
                <a:lnTo>
                  <a:pt x="3616452" y="0"/>
                </a:lnTo>
                <a:close/>
              </a:path>
              <a:path w="3616960" h="1594484">
                <a:moveTo>
                  <a:pt x="9144" y="1584963"/>
                </a:moveTo>
                <a:lnTo>
                  <a:pt x="4572" y="1584963"/>
                </a:lnTo>
                <a:lnTo>
                  <a:pt x="9144" y="1589535"/>
                </a:lnTo>
                <a:lnTo>
                  <a:pt x="9144" y="1584963"/>
                </a:lnTo>
                <a:close/>
              </a:path>
              <a:path w="3616960" h="1594484">
                <a:moveTo>
                  <a:pt x="3607308" y="1584963"/>
                </a:moveTo>
                <a:lnTo>
                  <a:pt x="9144" y="1584963"/>
                </a:lnTo>
                <a:lnTo>
                  <a:pt x="9144" y="1589535"/>
                </a:lnTo>
                <a:lnTo>
                  <a:pt x="3607308" y="1589535"/>
                </a:lnTo>
                <a:lnTo>
                  <a:pt x="3607308" y="1584963"/>
                </a:lnTo>
                <a:close/>
              </a:path>
              <a:path w="3616960" h="1594484">
                <a:moveTo>
                  <a:pt x="3607308" y="4572"/>
                </a:moveTo>
                <a:lnTo>
                  <a:pt x="3607308" y="1589535"/>
                </a:lnTo>
                <a:lnTo>
                  <a:pt x="3611880" y="1584963"/>
                </a:lnTo>
                <a:lnTo>
                  <a:pt x="3616452" y="1584963"/>
                </a:lnTo>
                <a:lnTo>
                  <a:pt x="3616452" y="9144"/>
                </a:lnTo>
                <a:lnTo>
                  <a:pt x="3611880" y="9144"/>
                </a:lnTo>
                <a:lnTo>
                  <a:pt x="3607308" y="4572"/>
                </a:lnTo>
                <a:close/>
              </a:path>
              <a:path w="3616960" h="1594484">
                <a:moveTo>
                  <a:pt x="3616452" y="1584963"/>
                </a:moveTo>
                <a:lnTo>
                  <a:pt x="3611880" y="1584963"/>
                </a:lnTo>
                <a:lnTo>
                  <a:pt x="3607308" y="1589535"/>
                </a:lnTo>
                <a:lnTo>
                  <a:pt x="3616452" y="1589535"/>
                </a:lnTo>
                <a:lnTo>
                  <a:pt x="3616452" y="1584963"/>
                </a:lnTo>
                <a:close/>
              </a:path>
              <a:path w="3616960" h="1594484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3616960" h="1594484">
                <a:moveTo>
                  <a:pt x="360730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3607308" y="9144"/>
                </a:lnTo>
                <a:lnTo>
                  <a:pt x="3607308" y="4572"/>
                </a:lnTo>
                <a:close/>
              </a:path>
              <a:path w="3616960" h="1594484">
                <a:moveTo>
                  <a:pt x="3616452" y="4572"/>
                </a:moveTo>
                <a:lnTo>
                  <a:pt x="3607308" y="4572"/>
                </a:lnTo>
                <a:lnTo>
                  <a:pt x="3611880" y="9144"/>
                </a:lnTo>
                <a:lnTo>
                  <a:pt x="3616452" y="9144"/>
                </a:lnTo>
                <a:lnTo>
                  <a:pt x="361645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3376" y="7698544"/>
            <a:ext cx="3607435" cy="1350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2710">
              <a:lnSpc>
                <a:spcPts val="2510"/>
              </a:lnSpc>
              <a:spcBef>
                <a:spcPts val="135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82980" marR="177165" indent="-222885">
              <a:lnSpc>
                <a:spcPct val="96700"/>
              </a:lnSpc>
              <a:spcBef>
                <a:spcPts val="4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ability </a:t>
            </a:r>
            <a:r>
              <a:rPr sz="1350" b="1" spc="0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bring real-time  information </a:t>
            </a:r>
            <a:r>
              <a:rPr sz="1350" b="1" spc="0" dirty="0">
                <a:latin typeface="Times New Roman"/>
                <a:cs typeface="Times New Roman"/>
              </a:rPr>
              <a:t>to the </a:t>
            </a:r>
            <a:r>
              <a:rPr sz="1350" b="1" dirty="0">
                <a:latin typeface="Times New Roman"/>
                <a:cs typeface="Times New Roman"/>
              </a:rPr>
              <a:t>location </a:t>
            </a:r>
            <a:r>
              <a:rPr sz="1350" b="1" spc="0" dirty="0">
                <a:latin typeface="Times New Roman"/>
                <a:cs typeface="Times New Roman"/>
              </a:rPr>
              <a:t>of the  event or </a:t>
            </a:r>
            <a:r>
              <a:rPr sz="1350" b="1" dirty="0">
                <a:latin typeface="Times New Roman"/>
                <a:cs typeface="Times New Roman"/>
              </a:rPr>
              <a:t>problem increases  productivity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reduces  </a:t>
            </a:r>
            <a:r>
              <a:rPr sz="1350" b="1" spc="0" dirty="0">
                <a:latin typeface="Times New Roman"/>
                <a:cs typeface="Times New Roman"/>
              </a:rPr>
              <a:t>downtime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4179" y="911346"/>
            <a:ext cx="4032504" cy="24368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" y="2913882"/>
            <a:ext cx="2715895" cy="1734820"/>
          </a:xfrm>
          <a:custGeom>
            <a:avLst/>
            <a:gdLst/>
            <a:ahLst/>
            <a:cxnLst/>
            <a:rect l="l" t="t" r="r" b="b"/>
            <a:pathLst>
              <a:path w="2715895" h="1734820">
                <a:moveTo>
                  <a:pt x="0" y="1734312"/>
                </a:moveTo>
                <a:lnTo>
                  <a:pt x="2715768" y="1734312"/>
                </a:lnTo>
                <a:lnTo>
                  <a:pt x="2715768" y="0"/>
                </a:lnTo>
                <a:lnTo>
                  <a:pt x="0" y="0"/>
                </a:lnTo>
                <a:lnTo>
                  <a:pt x="0" y="173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468" y="2909310"/>
            <a:ext cx="2725420" cy="1743710"/>
          </a:xfrm>
          <a:custGeom>
            <a:avLst/>
            <a:gdLst/>
            <a:ahLst/>
            <a:cxnLst/>
            <a:rect l="l" t="t" r="r" b="b"/>
            <a:pathLst>
              <a:path w="2725420" h="1743710">
                <a:moveTo>
                  <a:pt x="2724912" y="0"/>
                </a:moveTo>
                <a:lnTo>
                  <a:pt x="0" y="0"/>
                </a:lnTo>
                <a:lnTo>
                  <a:pt x="0" y="1743456"/>
                </a:lnTo>
                <a:lnTo>
                  <a:pt x="2724912" y="1743456"/>
                </a:lnTo>
                <a:lnTo>
                  <a:pt x="2724912" y="1738884"/>
                </a:lnTo>
                <a:lnTo>
                  <a:pt x="9144" y="1738884"/>
                </a:lnTo>
                <a:lnTo>
                  <a:pt x="4572" y="1734312"/>
                </a:lnTo>
                <a:lnTo>
                  <a:pt x="9144" y="1734312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2724912" y="4572"/>
                </a:lnTo>
                <a:lnTo>
                  <a:pt x="2724912" y="0"/>
                </a:lnTo>
                <a:close/>
              </a:path>
              <a:path w="2725420" h="1743710">
                <a:moveTo>
                  <a:pt x="9144" y="1734312"/>
                </a:moveTo>
                <a:lnTo>
                  <a:pt x="4572" y="1734312"/>
                </a:lnTo>
                <a:lnTo>
                  <a:pt x="9144" y="1738884"/>
                </a:lnTo>
                <a:lnTo>
                  <a:pt x="9144" y="1734312"/>
                </a:lnTo>
                <a:close/>
              </a:path>
              <a:path w="2725420" h="1743710">
                <a:moveTo>
                  <a:pt x="2715768" y="1734312"/>
                </a:moveTo>
                <a:lnTo>
                  <a:pt x="9144" y="1734312"/>
                </a:lnTo>
                <a:lnTo>
                  <a:pt x="9144" y="1738884"/>
                </a:lnTo>
                <a:lnTo>
                  <a:pt x="2715768" y="1738884"/>
                </a:lnTo>
                <a:lnTo>
                  <a:pt x="2715768" y="1734312"/>
                </a:lnTo>
                <a:close/>
              </a:path>
              <a:path w="2725420" h="1743710">
                <a:moveTo>
                  <a:pt x="2715768" y="4572"/>
                </a:moveTo>
                <a:lnTo>
                  <a:pt x="2715768" y="1738884"/>
                </a:lnTo>
                <a:lnTo>
                  <a:pt x="2720340" y="1734312"/>
                </a:lnTo>
                <a:lnTo>
                  <a:pt x="2724912" y="1734312"/>
                </a:lnTo>
                <a:lnTo>
                  <a:pt x="2724912" y="9144"/>
                </a:lnTo>
                <a:lnTo>
                  <a:pt x="2720340" y="9144"/>
                </a:lnTo>
                <a:lnTo>
                  <a:pt x="2715768" y="4572"/>
                </a:lnTo>
                <a:close/>
              </a:path>
              <a:path w="2725420" h="1743710">
                <a:moveTo>
                  <a:pt x="2724912" y="1734312"/>
                </a:moveTo>
                <a:lnTo>
                  <a:pt x="2720340" y="1734312"/>
                </a:lnTo>
                <a:lnTo>
                  <a:pt x="2715768" y="1738884"/>
                </a:lnTo>
                <a:lnTo>
                  <a:pt x="2724912" y="1738884"/>
                </a:lnTo>
                <a:lnTo>
                  <a:pt x="2724912" y="1734312"/>
                </a:lnTo>
                <a:close/>
              </a:path>
              <a:path w="2725420" h="174371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2725420" h="1743710">
                <a:moveTo>
                  <a:pt x="271576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2715768" y="9144"/>
                </a:lnTo>
                <a:lnTo>
                  <a:pt x="2715768" y="4572"/>
                </a:lnTo>
                <a:close/>
              </a:path>
              <a:path w="2725420" h="1743710">
                <a:moveTo>
                  <a:pt x="2724912" y="4572"/>
                </a:moveTo>
                <a:lnTo>
                  <a:pt x="2715768" y="4572"/>
                </a:lnTo>
                <a:lnTo>
                  <a:pt x="2720340" y="9144"/>
                </a:lnTo>
                <a:lnTo>
                  <a:pt x="2724912" y="9144"/>
                </a:lnTo>
                <a:lnTo>
                  <a:pt x="27249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" dirty="0"/>
              <a:t>+PORTABLE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2827" y="3327713"/>
            <a:ext cx="2521585" cy="1037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135"/>
              </a:spcBef>
            </a:pPr>
            <a:r>
              <a:rPr sz="2100" b="1" spc="10" dirty="0">
                <a:latin typeface="Times New Roman"/>
                <a:cs typeface="Times New Roman"/>
              </a:rPr>
              <a:t>What </a:t>
            </a:r>
            <a:r>
              <a:rPr sz="2100" b="1" dirty="0">
                <a:latin typeface="Times New Roman"/>
                <a:cs typeface="Times New Roman"/>
              </a:rPr>
              <a:t>is</a:t>
            </a:r>
            <a:r>
              <a:rPr sz="2100" b="1" spc="0" dirty="0">
                <a:latin typeface="Times New Roman"/>
                <a:cs typeface="Times New Roman"/>
              </a:rPr>
              <a:t> </a:t>
            </a:r>
            <a:r>
              <a:rPr sz="2100" b="1" spc="10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sz="1350" b="1" dirty="0">
                <a:latin typeface="Times New Roman"/>
                <a:cs typeface="Times New Roman"/>
              </a:rPr>
              <a:t>An android </a:t>
            </a:r>
            <a:r>
              <a:rPr sz="1350" b="1" spc="0" dirty="0">
                <a:latin typeface="Times New Roman"/>
                <a:cs typeface="Times New Roman"/>
              </a:rPr>
              <a:t>or </a:t>
            </a:r>
            <a:r>
              <a:rPr sz="1350" b="1" dirty="0">
                <a:latin typeface="Times New Roman"/>
                <a:cs typeface="Times New Roman"/>
              </a:rPr>
              <a:t>tablet</a:t>
            </a:r>
            <a:r>
              <a:rPr sz="1350" b="1" spc="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device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1930"/>
              </a:lnSpc>
              <a:spcBef>
                <a:spcPts val="70"/>
              </a:spcBef>
            </a:pPr>
            <a:r>
              <a:rPr sz="1350" b="1" dirty="0">
                <a:latin typeface="Times New Roman"/>
                <a:cs typeface="Times New Roman"/>
              </a:rPr>
              <a:t>displaying system information </a:t>
            </a:r>
            <a:r>
              <a:rPr sz="1350" b="1" spc="0" dirty="0">
                <a:latin typeface="Times New Roman"/>
                <a:cs typeface="Times New Roman"/>
              </a:rPr>
              <a:t>for  </a:t>
            </a:r>
            <a:r>
              <a:rPr sz="1350" b="1" dirty="0">
                <a:latin typeface="Times New Roman"/>
                <a:cs typeface="Times New Roman"/>
              </a:rPr>
              <a:t>monitoring </a:t>
            </a:r>
            <a:r>
              <a:rPr sz="1350" b="1" spc="0" dirty="0">
                <a:latin typeface="Times New Roman"/>
                <a:cs typeface="Times New Roman"/>
              </a:rPr>
              <a:t>and</a:t>
            </a:r>
            <a:r>
              <a:rPr sz="1350" b="1" dirty="0">
                <a:latin typeface="Times New Roman"/>
                <a:cs typeface="Times New Roman"/>
              </a:rPr>
              <a:t> troubleshooting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7217" y="9541761"/>
            <a:ext cx="30353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2100" b="1" spc="15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811" y="1153163"/>
            <a:ext cx="15690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95" dirty="0">
                <a:latin typeface="Arial Black"/>
                <a:cs typeface="Arial Black"/>
              </a:rPr>
              <a:t>+P</a:t>
            </a:r>
            <a:r>
              <a:rPr sz="3500" b="1" spc="-190" dirty="0">
                <a:latin typeface="Arial Black"/>
                <a:cs typeface="Arial Black"/>
              </a:rPr>
              <a:t>L</a:t>
            </a:r>
            <a:r>
              <a:rPr sz="3500" b="1" spc="-100" dirty="0">
                <a:latin typeface="Arial Black"/>
                <a:cs typeface="Arial Black"/>
              </a:rPr>
              <a:t>U</a:t>
            </a:r>
            <a:r>
              <a:rPr sz="3500" b="1" dirty="0">
                <a:latin typeface="Arial Black"/>
                <a:cs typeface="Arial Black"/>
              </a:rPr>
              <a:t>S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811" y="1796291"/>
            <a:ext cx="3669029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5" dirty="0">
                <a:latin typeface="Arial Black"/>
                <a:cs typeface="Arial Black"/>
              </a:rPr>
              <a:t>INTEGRATED </a:t>
            </a:r>
            <a:r>
              <a:rPr sz="1750" b="1" dirty="0">
                <a:latin typeface="Arial Black"/>
                <a:cs typeface="Arial Black"/>
              </a:rPr>
              <a:t>&amp;</a:t>
            </a:r>
            <a:r>
              <a:rPr sz="1750" b="1" spc="0" dirty="0">
                <a:latin typeface="Arial Black"/>
                <a:cs typeface="Arial Black"/>
              </a:rPr>
              <a:t> </a:t>
            </a:r>
            <a:r>
              <a:rPr sz="1750" b="1" spc="-5" dirty="0">
                <a:latin typeface="Arial Black"/>
                <a:cs typeface="Arial Black"/>
              </a:rPr>
              <a:t>MODULAR</a:t>
            </a:r>
            <a:endParaRPr sz="17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+BASE</a:t>
            </a:r>
            <a:endParaRPr sz="1250" dirty="0">
              <a:latin typeface="Arial Black"/>
              <a:cs typeface="Arial Black"/>
            </a:endParaRPr>
          </a:p>
          <a:p>
            <a:pPr marL="12700" marR="5080" indent="-635">
              <a:lnSpc>
                <a:spcPct val="129500"/>
              </a:lnSpc>
              <a:spcBef>
                <a:spcPts val="270"/>
              </a:spcBef>
            </a:pPr>
            <a:r>
              <a:rPr sz="1050" spc="5" dirty="0">
                <a:latin typeface="Arial"/>
                <a:cs typeface="Arial"/>
              </a:rPr>
              <a:t>The base HMI package </a:t>
            </a:r>
            <a:r>
              <a:rPr sz="1050" dirty="0">
                <a:latin typeface="Arial"/>
                <a:cs typeface="Arial"/>
              </a:rPr>
              <a:t>to </a:t>
            </a:r>
            <a:r>
              <a:rPr sz="1050" spc="0" dirty="0">
                <a:latin typeface="Arial"/>
                <a:cs typeface="Arial"/>
              </a:rPr>
              <a:t>which additional </a:t>
            </a:r>
            <a:r>
              <a:rPr sz="1050" b="1" spc="5" dirty="0">
                <a:solidFill>
                  <a:srgbClr val="FF0000"/>
                </a:solidFill>
                <a:latin typeface="Arial Black"/>
                <a:cs typeface="Arial Black"/>
              </a:rPr>
              <a:t>+PLUS</a:t>
            </a:r>
            <a:r>
              <a:rPr sz="1050" b="1" spc="-10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050" spc="5" dirty="0">
                <a:latin typeface="Arial"/>
                <a:cs typeface="Arial"/>
              </a:rPr>
              <a:t>modules  </a:t>
            </a:r>
            <a:r>
              <a:rPr sz="1050" spc="10" dirty="0">
                <a:latin typeface="Arial"/>
                <a:cs typeface="Arial"/>
              </a:rPr>
              <a:t>may </a:t>
            </a:r>
            <a:r>
              <a:rPr sz="1050" spc="0" dirty="0">
                <a:latin typeface="Arial"/>
                <a:cs typeface="Arial"/>
              </a:rPr>
              <a:t>be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added.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811" y="3035476"/>
            <a:ext cx="2642235" cy="50228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+HOST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50" spc="10" dirty="0">
                <a:latin typeface="Arial"/>
                <a:cs typeface="Arial"/>
              </a:rPr>
              <a:t>WMS, </a:t>
            </a:r>
            <a:r>
              <a:rPr sz="1050" spc="5" dirty="0">
                <a:latin typeface="Arial"/>
                <a:cs typeface="Arial"/>
              </a:rPr>
              <a:t>ERP, SAP </a:t>
            </a:r>
            <a:r>
              <a:rPr sz="1050" spc="0" dirty="0">
                <a:latin typeface="Arial"/>
                <a:cs typeface="Arial"/>
              </a:rPr>
              <a:t>or In-house host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interface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811" y="3622480"/>
            <a:ext cx="2250440" cy="49910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+REPORT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50" spc="0" dirty="0">
                <a:latin typeface="Arial"/>
                <a:cs typeface="Arial"/>
              </a:rPr>
              <a:t>Standard and customizable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reporting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811" y="4204648"/>
            <a:ext cx="3474085" cy="49910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+SORT</a:t>
            </a:r>
            <a:endParaRPr sz="12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50" spc="0" dirty="0">
                <a:latin typeface="Arial"/>
                <a:cs typeface="Arial"/>
              </a:rPr>
              <a:t>Stand-alone sortation based </a:t>
            </a:r>
            <a:r>
              <a:rPr sz="1050" spc="5" dirty="0">
                <a:latin typeface="Arial"/>
                <a:cs typeface="Arial"/>
              </a:rPr>
              <a:t>upon </a:t>
            </a:r>
            <a:r>
              <a:rPr sz="1050" dirty="0">
                <a:latin typeface="Arial"/>
                <a:cs typeface="Arial"/>
              </a:rPr>
              <a:t>bar </a:t>
            </a:r>
            <a:r>
              <a:rPr sz="1050" spc="5" dirty="0">
                <a:latin typeface="Arial"/>
                <a:cs typeface="Arial"/>
              </a:rPr>
              <a:t>coded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destinations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811" y="4788339"/>
            <a:ext cx="2905760" cy="45802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+WEIGH &amp; DIMENSION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50" spc="0" dirty="0">
                <a:latin typeface="Arial"/>
                <a:cs typeface="Arial"/>
              </a:rPr>
              <a:t>In motion weighing and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dimensioning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+LABEL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50" spc="0" dirty="0">
                <a:latin typeface="Arial"/>
                <a:cs typeface="Arial"/>
              </a:rPr>
              <a:t>Label generation and </a:t>
            </a:r>
            <a:r>
              <a:rPr sz="1050" spc="5" dirty="0">
                <a:latin typeface="Arial"/>
                <a:cs typeface="Arial"/>
              </a:rPr>
              <a:t>in motion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application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+PICK &amp;</a:t>
            </a:r>
            <a:r>
              <a:rPr sz="1250" b="1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PASS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5" dirty="0">
                <a:latin typeface="Arial"/>
                <a:cs typeface="Arial"/>
              </a:rPr>
              <a:t>Carton </a:t>
            </a:r>
            <a:r>
              <a:rPr sz="1050" spc="0" dirty="0">
                <a:latin typeface="Arial"/>
                <a:cs typeface="Arial"/>
              </a:rPr>
              <a:t>and tote order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routing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+MERGE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50" spc="0" dirty="0">
                <a:latin typeface="Arial"/>
                <a:cs typeface="Arial"/>
              </a:rPr>
              <a:t>Sequential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merging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+PALLETIZE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0" dirty="0">
                <a:latin typeface="Arial"/>
                <a:cs typeface="Arial"/>
              </a:rPr>
              <a:t>Robotic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palletizing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+CONNECT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50" spc="5" dirty="0">
                <a:latin typeface="Arial"/>
                <a:cs typeface="Arial"/>
              </a:rPr>
              <a:t>P2L, P2V, </a:t>
            </a:r>
            <a:r>
              <a:rPr sz="1050" spc="0" dirty="0">
                <a:latin typeface="Arial"/>
                <a:cs typeface="Arial"/>
              </a:rPr>
              <a:t>Carousel and </a:t>
            </a:r>
            <a:r>
              <a:rPr sz="1050" spc="5" dirty="0">
                <a:latin typeface="Arial"/>
                <a:cs typeface="Arial"/>
              </a:rPr>
              <a:t>VLM </a:t>
            </a:r>
            <a:r>
              <a:rPr sz="1050" spc="0" dirty="0">
                <a:latin typeface="Arial"/>
                <a:cs typeface="Arial"/>
              </a:rPr>
              <a:t>data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routing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+NOTIFY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50" spc="0" dirty="0">
                <a:latin typeface="Arial"/>
                <a:cs typeface="Arial"/>
              </a:rPr>
              <a:t>Text and email </a:t>
            </a:r>
            <a:r>
              <a:rPr sz="1050" dirty="0">
                <a:latin typeface="Arial"/>
                <a:cs typeface="Arial"/>
              </a:rPr>
              <a:t>notification of </a:t>
            </a:r>
            <a:r>
              <a:rPr sz="1050" spc="0" dirty="0">
                <a:latin typeface="Arial"/>
                <a:cs typeface="Arial"/>
              </a:rPr>
              <a:t>alarms and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events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b="1" spc="0" dirty="0">
                <a:solidFill>
                  <a:srgbClr val="FF0000"/>
                </a:solidFill>
                <a:latin typeface="Arial Black"/>
                <a:cs typeface="Arial Black"/>
              </a:rPr>
              <a:t>+PORTABLE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50" spc="0" dirty="0">
                <a:latin typeface="Arial"/>
                <a:cs typeface="Arial"/>
              </a:rPr>
              <a:t>Access remotely </a:t>
            </a:r>
            <a:r>
              <a:rPr sz="1050" spc="5" dirty="0">
                <a:latin typeface="Arial"/>
                <a:cs typeface="Arial"/>
              </a:rPr>
              <a:t>via </a:t>
            </a:r>
            <a:r>
              <a:rPr sz="1050" spc="0" dirty="0">
                <a:latin typeface="Arial"/>
                <a:cs typeface="Arial"/>
              </a:rPr>
              <a:t>smart phone or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tablet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5820" y="7039354"/>
            <a:ext cx="2484120" cy="2748280"/>
          </a:xfrm>
          <a:custGeom>
            <a:avLst/>
            <a:gdLst/>
            <a:ahLst/>
            <a:cxnLst/>
            <a:rect l="l" t="t" r="r" b="b"/>
            <a:pathLst>
              <a:path w="2484120" h="2748279">
                <a:moveTo>
                  <a:pt x="0" y="2747772"/>
                </a:moveTo>
                <a:lnTo>
                  <a:pt x="2484120" y="2747772"/>
                </a:lnTo>
                <a:lnTo>
                  <a:pt x="2484120" y="0"/>
                </a:lnTo>
                <a:lnTo>
                  <a:pt x="0" y="0"/>
                </a:lnTo>
                <a:lnTo>
                  <a:pt x="0" y="2747772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5820" y="911346"/>
            <a:ext cx="2484120" cy="6128385"/>
          </a:xfrm>
          <a:custGeom>
            <a:avLst/>
            <a:gdLst/>
            <a:ahLst/>
            <a:cxnLst/>
            <a:rect l="l" t="t" r="r" b="b"/>
            <a:pathLst>
              <a:path w="2484120" h="6128384">
                <a:moveTo>
                  <a:pt x="0" y="6128004"/>
                </a:moveTo>
                <a:lnTo>
                  <a:pt x="2484120" y="6128004"/>
                </a:lnTo>
                <a:lnTo>
                  <a:pt x="2484120" y="0"/>
                </a:lnTo>
                <a:lnTo>
                  <a:pt x="0" y="0"/>
                </a:lnTo>
                <a:lnTo>
                  <a:pt x="0" y="6128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33147" y="1066601"/>
            <a:ext cx="1613535" cy="1893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31775" indent="-635">
              <a:lnSpc>
                <a:spcPct val="141300"/>
              </a:lnSpc>
              <a:spcBef>
                <a:spcPts val="85"/>
              </a:spcBef>
            </a:pPr>
            <a:r>
              <a:rPr sz="1750" b="1" dirty="0">
                <a:solidFill>
                  <a:srgbClr val="C8C8B1"/>
                </a:solidFill>
                <a:latin typeface="Arial Black"/>
                <a:cs typeface="Arial Black"/>
              </a:rPr>
              <a:t>WHAT</a:t>
            </a:r>
            <a:r>
              <a:rPr sz="1750" b="1" spc="-80" dirty="0">
                <a:solidFill>
                  <a:srgbClr val="C8C8B1"/>
                </a:solidFill>
                <a:latin typeface="Arial Black"/>
                <a:cs typeface="Arial Black"/>
              </a:rPr>
              <a:t> </a:t>
            </a:r>
            <a:r>
              <a:rPr sz="1750" b="1" spc="-5" dirty="0">
                <a:solidFill>
                  <a:srgbClr val="C8C8B1"/>
                </a:solidFill>
                <a:latin typeface="Arial Black"/>
                <a:cs typeface="Arial Black"/>
              </a:rPr>
              <a:t>YOU  NEED AND  NOTHING  MORE.</a:t>
            </a:r>
            <a:endParaRPr sz="1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Choose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pay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3262" y="3083243"/>
            <a:ext cx="149923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modules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need.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3262" y="3395662"/>
            <a:ext cx="1235710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Activate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3262" y="3709606"/>
            <a:ext cx="1108710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modules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3262" y="4020502"/>
            <a:ext cx="1517650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3262" y="4339018"/>
            <a:ext cx="54038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b="1" spc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0167" y="6825991"/>
            <a:ext cx="3259836" cy="24825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2555" y="1124706"/>
            <a:ext cx="4535424" cy="284073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9188" y="4046214"/>
            <a:ext cx="3459479" cy="1915795"/>
          </a:xfrm>
          <a:custGeom>
            <a:avLst/>
            <a:gdLst/>
            <a:ahLst/>
            <a:cxnLst/>
            <a:rect l="l" t="t" r="r" b="b"/>
            <a:pathLst>
              <a:path w="3459479" h="1915795">
                <a:moveTo>
                  <a:pt x="0" y="1915668"/>
                </a:moveTo>
                <a:lnTo>
                  <a:pt x="3459480" y="1915668"/>
                </a:lnTo>
                <a:lnTo>
                  <a:pt x="3459480" y="0"/>
                </a:lnTo>
                <a:lnTo>
                  <a:pt x="0" y="0"/>
                </a:lnTo>
                <a:lnTo>
                  <a:pt x="0" y="1915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9188" y="4046215"/>
            <a:ext cx="3459479" cy="1915795"/>
          </a:xfrm>
          <a:custGeom>
            <a:avLst/>
            <a:gdLst/>
            <a:ahLst/>
            <a:cxnLst/>
            <a:rect l="l" t="t" r="r" b="b"/>
            <a:pathLst>
              <a:path w="3459479" h="1915795">
                <a:moveTo>
                  <a:pt x="0" y="1915667"/>
                </a:moveTo>
                <a:lnTo>
                  <a:pt x="3459479" y="1915667"/>
                </a:lnTo>
                <a:lnTo>
                  <a:pt x="3459479" y="0"/>
                </a:lnTo>
                <a:lnTo>
                  <a:pt x="0" y="0"/>
                </a:lnTo>
                <a:lnTo>
                  <a:pt x="0" y="1915667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9450" y="4063484"/>
            <a:ext cx="174688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15" dirty="0">
                <a:latin typeface="Times New Roman"/>
                <a:cs typeface="Times New Roman"/>
              </a:rPr>
              <a:t>How </a:t>
            </a:r>
            <a:r>
              <a:rPr sz="2150" b="1" spc="-10" dirty="0">
                <a:latin typeface="Times New Roman"/>
                <a:cs typeface="Times New Roman"/>
              </a:rPr>
              <a:t>it</a:t>
            </a:r>
            <a:r>
              <a:rPr sz="2150" b="1" spc="-5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Works: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6962" y="4382487"/>
            <a:ext cx="259588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14"/>
              </a:spcBef>
              <a:buFont typeface="Wingdings"/>
              <a:buChar char=""/>
              <a:tabLst>
                <a:tab pos="233679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The PLC </a:t>
            </a:r>
            <a:r>
              <a:rPr sz="1350" b="1" dirty="0">
                <a:latin typeface="Times New Roman"/>
                <a:cs typeface="Times New Roman"/>
              </a:rPr>
              <a:t>(Programmable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Logic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6962" y="4582131"/>
            <a:ext cx="2539365" cy="12293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33045" marR="5080">
              <a:lnSpc>
                <a:spcPct val="96700"/>
              </a:lnSpc>
              <a:spcBef>
                <a:spcPts val="170"/>
              </a:spcBef>
            </a:pPr>
            <a:r>
              <a:rPr sz="1350" b="1" dirty="0">
                <a:latin typeface="Times New Roman"/>
                <a:cs typeface="Times New Roman"/>
              </a:rPr>
              <a:t>Controller) provides  information </a:t>
            </a:r>
            <a:r>
              <a:rPr sz="1350" b="1" spc="0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the </a:t>
            </a:r>
            <a:r>
              <a:rPr sz="1350" b="1" spc="0" dirty="0">
                <a:latin typeface="Times New Roman"/>
                <a:cs typeface="Times New Roman"/>
              </a:rPr>
              <a:t>PC which  </a:t>
            </a:r>
            <a:r>
              <a:rPr sz="1350" b="1" dirty="0">
                <a:latin typeface="Times New Roman"/>
                <a:cs typeface="Times New Roman"/>
              </a:rPr>
              <a:t>displays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events and</a:t>
            </a:r>
            <a:r>
              <a:rPr sz="1350" b="1" spc="-2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alarms.</a:t>
            </a:r>
            <a:endParaRPr sz="1350">
              <a:latin typeface="Times New Roman"/>
              <a:cs typeface="Times New Roman"/>
            </a:endParaRPr>
          </a:p>
          <a:p>
            <a:pPr marL="233679" marR="323215" indent="-220979" algn="just">
              <a:lnSpc>
                <a:spcPct val="96700"/>
              </a:lnSpc>
              <a:spcBef>
                <a:spcPts val="5"/>
              </a:spcBef>
              <a:buFont typeface="Wingdings"/>
              <a:buChar char=""/>
              <a:tabLst>
                <a:tab pos="233679" algn="l"/>
              </a:tabLst>
            </a:pPr>
            <a:r>
              <a:rPr sz="1350" b="1" dirty="0">
                <a:latin typeface="Times New Roman"/>
                <a:cs typeface="Times New Roman"/>
              </a:rPr>
              <a:t>Events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alarms include  emergency stops, </a:t>
            </a:r>
            <a:r>
              <a:rPr sz="1350" b="1" spc="-5" dirty="0">
                <a:latin typeface="Times New Roman"/>
                <a:cs typeface="Times New Roman"/>
              </a:rPr>
              <a:t>full </a:t>
            </a:r>
            <a:r>
              <a:rPr sz="1350" b="1" dirty="0">
                <a:latin typeface="Times New Roman"/>
                <a:cs typeface="Times New Roman"/>
              </a:rPr>
              <a:t>lines,  </a:t>
            </a:r>
            <a:r>
              <a:rPr sz="1350" b="1" spc="0" dirty="0">
                <a:latin typeface="Times New Roman"/>
                <a:cs typeface="Times New Roman"/>
              </a:rPr>
              <a:t>motor </a:t>
            </a:r>
            <a:r>
              <a:rPr sz="1350" b="1" dirty="0">
                <a:latin typeface="Times New Roman"/>
                <a:cs typeface="Times New Roman"/>
              </a:rPr>
              <a:t>overloads </a:t>
            </a:r>
            <a:r>
              <a:rPr sz="1350" b="1" spc="0" dirty="0">
                <a:latin typeface="Times New Roman"/>
                <a:cs typeface="Times New Roman"/>
              </a:rPr>
              <a:t>and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jams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7512" y="4529325"/>
            <a:ext cx="3253740" cy="4993005"/>
          </a:xfrm>
          <a:custGeom>
            <a:avLst/>
            <a:gdLst/>
            <a:ahLst/>
            <a:cxnLst/>
            <a:rect l="l" t="t" r="r" b="b"/>
            <a:pathLst>
              <a:path w="3253740" h="4993005">
                <a:moveTo>
                  <a:pt x="0" y="4992624"/>
                </a:moveTo>
                <a:lnTo>
                  <a:pt x="3253740" y="4992624"/>
                </a:lnTo>
                <a:lnTo>
                  <a:pt x="325374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511" y="4529326"/>
            <a:ext cx="3253740" cy="4993005"/>
          </a:xfrm>
          <a:custGeom>
            <a:avLst/>
            <a:gdLst/>
            <a:ahLst/>
            <a:cxnLst/>
            <a:rect l="l" t="t" r="r" b="b"/>
            <a:pathLst>
              <a:path w="3253740" h="4993005">
                <a:moveTo>
                  <a:pt x="0" y="4992623"/>
                </a:moveTo>
                <a:lnTo>
                  <a:pt x="3253739" y="4992623"/>
                </a:lnTo>
                <a:lnTo>
                  <a:pt x="3253739" y="0"/>
                </a:lnTo>
                <a:lnTo>
                  <a:pt x="0" y="0"/>
                </a:lnTo>
                <a:lnTo>
                  <a:pt x="0" y="4992623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7775" y="4546592"/>
            <a:ext cx="105029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Benef</a:t>
            </a:r>
            <a:r>
              <a:rPr sz="2150" b="1" spc="-15" dirty="0">
                <a:latin typeface="Times New Roman"/>
                <a:cs typeface="Times New Roman"/>
              </a:rPr>
              <a:t>i</a:t>
            </a:r>
            <a:r>
              <a:rPr sz="2150" b="1" dirty="0">
                <a:latin typeface="Times New Roman"/>
                <a:cs typeface="Times New Roman"/>
              </a:rPr>
              <a:t>t</a:t>
            </a:r>
            <a:r>
              <a:rPr sz="2150" b="1" spc="-15" dirty="0">
                <a:latin typeface="Times New Roman"/>
                <a:cs typeface="Times New Roman"/>
              </a:rPr>
              <a:t>s</a:t>
            </a:r>
            <a:r>
              <a:rPr sz="2150" b="1" spc="-5" dirty="0">
                <a:latin typeface="Times New Roman"/>
                <a:cs typeface="Times New Roman"/>
              </a:rPr>
              <a:t>: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5287" y="4865595"/>
            <a:ext cx="224599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14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spc="5" dirty="0">
                <a:latin typeface="Times New Roman"/>
                <a:cs typeface="Times New Roman"/>
              </a:rPr>
              <a:t>95%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spc="-5" dirty="0">
                <a:latin typeface="Times New Roman"/>
                <a:cs typeface="Times New Roman"/>
              </a:rPr>
              <a:t>calls </a:t>
            </a:r>
            <a:r>
              <a:rPr sz="1350" b="1" spc="0" dirty="0">
                <a:latin typeface="Times New Roman"/>
                <a:cs typeface="Times New Roman"/>
              </a:rPr>
              <a:t>to</a:t>
            </a:r>
            <a:r>
              <a:rPr sz="1350" b="1" spc="-6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engineering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7791" y="5065239"/>
            <a:ext cx="165481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dirty="0">
                <a:latin typeface="Times New Roman"/>
                <a:cs typeface="Times New Roman"/>
              </a:rPr>
              <a:t>support are caused</a:t>
            </a:r>
            <a:r>
              <a:rPr sz="1350" b="1" spc="-3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by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7791" y="5264883"/>
            <a:ext cx="21551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dirty="0">
                <a:latin typeface="Times New Roman"/>
                <a:cs typeface="Times New Roman"/>
              </a:rPr>
              <a:t>tripped emergency stops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and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7791" y="5463003"/>
            <a:ext cx="185801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dirty="0">
                <a:latin typeface="Times New Roman"/>
                <a:cs typeface="Times New Roman"/>
              </a:rPr>
              <a:t>sensors out </a:t>
            </a:r>
            <a:r>
              <a:rPr sz="1350" b="1" spc="0" dirty="0">
                <a:latin typeface="Times New Roman"/>
                <a:cs typeface="Times New Roman"/>
              </a:rPr>
              <a:t>of</a:t>
            </a:r>
            <a:r>
              <a:rPr sz="1350" b="1" spc="-5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alignment.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5287" y="5662647"/>
            <a:ext cx="167195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14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dirty="0">
                <a:latin typeface="Times New Roman"/>
                <a:cs typeface="Times New Roman"/>
              </a:rPr>
              <a:t>Being shown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which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7791" y="5862291"/>
            <a:ext cx="1923414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dirty="0">
                <a:latin typeface="Times New Roman"/>
                <a:cs typeface="Times New Roman"/>
              </a:rPr>
              <a:t>emergency stop is</a:t>
            </a:r>
            <a:r>
              <a:rPr sz="1350" b="1" spc="-2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tripped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7791" y="6060411"/>
            <a:ext cx="2148205" cy="4337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10"/>
              </a:spcBef>
            </a:pPr>
            <a:r>
              <a:rPr sz="1350" b="1" dirty="0">
                <a:latin typeface="Times New Roman"/>
                <a:cs typeface="Times New Roman"/>
              </a:rPr>
              <a:t>means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location is quickly  identified and corrected.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5287" y="6459699"/>
            <a:ext cx="228473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14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dirty="0">
                <a:latin typeface="Times New Roman"/>
                <a:cs typeface="Times New Roman"/>
              </a:rPr>
              <a:t>If </a:t>
            </a:r>
            <a:r>
              <a:rPr sz="1350" b="1" spc="0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line shows </a:t>
            </a:r>
            <a:r>
              <a:rPr sz="1350" b="1" spc="0" dirty="0">
                <a:latin typeface="Times New Roman"/>
                <a:cs typeface="Times New Roman"/>
              </a:rPr>
              <a:t>as </a:t>
            </a:r>
            <a:r>
              <a:rPr sz="1350" b="1" spc="-5" dirty="0">
                <a:latin typeface="Times New Roman"/>
                <a:cs typeface="Times New Roman"/>
              </a:rPr>
              <a:t>full, </a:t>
            </a:r>
            <a:r>
              <a:rPr sz="1350" b="1" spc="0" dirty="0">
                <a:latin typeface="Times New Roman"/>
                <a:cs typeface="Times New Roman"/>
              </a:rPr>
              <a:t>but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is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7791" y="6659343"/>
            <a:ext cx="2095500" cy="8318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170"/>
              </a:spcBef>
            </a:pPr>
            <a:r>
              <a:rPr sz="1350" b="1" dirty="0">
                <a:latin typeface="Times New Roman"/>
                <a:cs typeface="Times New Roman"/>
              </a:rPr>
              <a:t>not, then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sensor </a:t>
            </a:r>
            <a:r>
              <a:rPr sz="1350" b="1" spc="0" dirty="0">
                <a:latin typeface="Times New Roman"/>
                <a:cs typeface="Times New Roman"/>
              </a:rPr>
              <a:t>is out</a:t>
            </a:r>
            <a:r>
              <a:rPr sz="1350" b="1" spc="-70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of  </a:t>
            </a:r>
            <a:r>
              <a:rPr sz="1350" b="1" dirty="0">
                <a:latin typeface="Times New Roman"/>
                <a:cs typeface="Times New Roman"/>
              </a:rPr>
              <a:t>alignment.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sensor is  quickly aligned </a:t>
            </a:r>
            <a:r>
              <a:rPr sz="1350" b="1" spc="0" dirty="0">
                <a:latin typeface="Times New Roman"/>
                <a:cs typeface="Times New Roman"/>
              </a:rPr>
              <a:t>and  </a:t>
            </a:r>
            <a:r>
              <a:rPr sz="1350" b="1" dirty="0">
                <a:latin typeface="Times New Roman"/>
                <a:cs typeface="Times New Roman"/>
              </a:rPr>
              <a:t>operation returned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normal.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5287" y="7454870"/>
            <a:ext cx="232854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14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dirty="0">
                <a:latin typeface="Times New Roman"/>
                <a:cs typeface="Times New Roman"/>
              </a:rPr>
              <a:t>Even with normal</a:t>
            </a:r>
            <a:r>
              <a:rPr sz="1350" b="1" spc="-2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operation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5287" y="7656038"/>
            <a:ext cx="2336800" cy="182816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34950" marR="5080">
              <a:lnSpc>
                <a:spcPct val="96800"/>
              </a:lnSpc>
              <a:spcBef>
                <a:spcPts val="170"/>
              </a:spcBef>
            </a:pPr>
            <a:r>
              <a:rPr sz="1350" b="1" dirty="0">
                <a:latin typeface="Times New Roman"/>
                <a:cs typeface="Times New Roman"/>
              </a:rPr>
              <a:t>additional personnel may </a:t>
            </a:r>
            <a:r>
              <a:rPr sz="1350" b="1" spc="0" dirty="0">
                <a:latin typeface="Times New Roman"/>
                <a:cs typeface="Times New Roman"/>
              </a:rPr>
              <a:t>be  </a:t>
            </a:r>
            <a:r>
              <a:rPr sz="1350" b="1" dirty="0">
                <a:latin typeface="Times New Roman"/>
                <a:cs typeface="Times New Roman"/>
              </a:rPr>
              <a:t>needed </a:t>
            </a:r>
            <a:r>
              <a:rPr sz="1350" b="1" spc="0" dirty="0">
                <a:latin typeface="Times New Roman"/>
                <a:cs typeface="Times New Roman"/>
              </a:rPr>
              <a:t>in a </a:t>
            </a:r>
            <a:r>
              <a:rPr sz="1350" b="1" dirty="0">
                <a:latin typeface="Times New Roman"/>
                <a:cs typeface="Times New Roman"/>
              </a:rPr>
              <a:t>specific location  due </a:t>
            </a:r>
            <a:r>
              <a:rPr sz="1350" b="1" spc="0" dirty="0">
                <a:latin typeface="Times New Roman"/>
                <a:cs typeface="Times New Roman"/>
              </a:rPr>
              <a:t>to a </a:t>
            </a:r>
            <a:r>
              <a:rPr sz="1350" b="1" dirty="0">
                <a:latin typeface="Times New Roman"/>
                <a:cs typeface="Times New Roman"/>
              </a:rPr>
              <a:t>bottleneck </a:t>
            </a:r>
            <a:r>
              <a:rPr sz="1350" b="1" spc="0" dirty="0">
                <a:latin typeface="Times New Roman"/>
                <a:cs typeface="Times New Roman"/>
              </a:rPr>
              <a:t>– </a:t>
            </a:r>
            <a:r>
              <a:rPr sz="1350" b="1" dirty="0">
                <a:latin typeface="Times New Roman"/>
                <a:cs typeface="Times New Roman"/>
              </a:rPr>
              <a:t>this </a:t>
            </a:r>
            <a:r>
              <a:rPr sz="1350" b="1" spc="0" dirty="0">
                <a:latin typeface="Times New Roman"/>
                <a:cs typeface="Times New Roman"/>
              </a:rPr>
              <a:t>is  </a:t>
            </a:r>
            <a:r>
              <a:rPr sz="1350" b="1" dirty="0">
                <a:latin typeface="Times New Roman"/>
                <a:cs typeface="Times New Roman"/>
              </a:rPr>
              <a:t>clearly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shown.</a:t>
            </a:r>
            <a:endParaRPr sz="1350">
              <a:latin typeface="Times New Roman"/>
              <a:cs typeface="Times New Roman"/>
            </a:endParaRPr>
          </a:p>
          <a:p>
            <a:pPr marL="234950" marR="19050" indent="-222250">
              <a:lnSpc>
                <a:spcPts val="1570"/>
              </a:lnSpc>
              <a:spcBef>
                <a:spcPts val="35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spc="0" dirty="0">
                <a:latin typeface="Times New Roman"/>
                <a:cs typeface="Times New Roman"/>
              </a:rPr>
              <a:t>quick look by</a:t>
            </a:r>
            <a:r>
              <a:rPr sz="1350" b="1" spc="-1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supervisory  </a:t>
            </a:r>
            <a:r>
              <a:rPr sz="1350" b="1" spc="0" dirty="0">
                <a:latin typeface="Times New Roman"/>
                <a:cs typeface="Times New Roman"/>
              </a:rPr>
              <a:t>or </a:t>
            </a:r>
            <a:r>
              <a:rPr sz="1350" b="1" dirty="0">
                <a:latin typeface="Times New Roman"/>
                <a:cs typeface="Times New Roman"/>
              </a:rPr>
              <a:t>maintenance personnel  shows them if everything </a:t>
            </a:r>
            <a:r>
              <a:rPr sz="1350" b="1" spc="5" dirty="0">
                <a:latin typeface="Times New Roman"/>
                <a:cs typeface="Times New Roman"/>
              </a:rPr>
              <a:t>is  </a:t>
            </a:r>
            <a:r>
              <a:rPr sz="1350" b="1" spc="0" dirty="0">
                <a:latin typeface="Times New Roman"/>
                <a:cs typeface="Times New Roman"/>
              </a:rPr>
              <a:t>ok or a </a:t>
            </a:r>
            <a:r>
              <a:rPr sz="1350" b="1" dirty="0">
                <a:latin typeface="Times New Roman"/>
                <a:cs typeface="Times New Roman"/>
              </a:rPr>
              <a:t>specific problem  exists.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1040" y="1359402"/>
            <a:ext cx="2712720" cy="2981325"/>
          </a:xfrm>
          <a:custGeom>
            <a:avLst/>
            <a:gdLst/>
            <a:ahLst/>
            <a:cxnLst/>
            <a:rect l="l" t="t" r="r" b="b"/>
            <a:pathLst>
              <a:path w="2712720" h="2981325">
                <a:moveTo>
                  <a:pt x="0" y="2980944"/>
                </a:moveTo>
                <a:lnTo>
                  <a:pt x="2712720" y="2980944"/>
                </a:lnTo>
                <a:lnTo>
                  <a:pt x="2712720" y="0"/>
                </a:lnTo>
                <a:lnTo>
                  <a:pt x="0" y="0"/>
                </a:lnTo>
                <a:lnTo>
                  <a:pt x="0" y="2980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039" y="1359403"/>
            <a:ext cx="2712720" cy="2981325"/>
          </a:xfrm>
          <a:custGeom>
            <a:avLst/>
            <a:gdLst/>
            <a:ahLst/>
            <a:cxnLst/>
            <a:rect l="l" t="t" r="r" b="b"/>
            <a:pathLst>
              <a:path w="2712720" h="2981325">
                <a:moveTo>
                  <a:pt x="0" y="2980943"/>
                </a:moveTo>
                <a:lnTo>
                  <a:pt x="2712719" y="2980943"/>
                </a:lnTo>
                <a:lnTo>
                  <a:pt x="2712719" y="0"/>
                </a:lnTo>
                <a:lnTo>
                  <a:pt x="0" y="0"/>
                </a:lnTo>
                <a:lnTo>
                  <a:pt x="0" y="2980943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81303" y="1548023"/>
            <a:ext cx="110998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10" dirty="0">
                <a:latin typeface="Arial Black"/>
                <a:cs typeface="Arial Black"/>
              </a:rPr>
              <a:t>+</a:t>
            </a:r>
            <a:r>
              <a:rPr sz="2300" b="1" spc="25" dirty="0">
                <a:latin typeface="Arial Black"/>
                <a:cs typeface="Arial Black"/>
              </a:rPr>
              <a:t>B</a:t>
            </a:r>
            <a:r>
              <a:rPr sz="2300" b="1" spc="20" dirty="0">
                <a:latin typeface="Arial Black"/>
                <a:cs typeface="Arial Black"/>
              </a:rPr>
              <a:t>A</a:t>
            </a:r>
            <a:r>
              <a:rPr sz="2300" b="1" spc="5" dirty="0">
                <a:latin typeface="Arial Black"/>
                <a:cs typeface="Arial Black"/>
              </a:rPr>
              <a:t>S</a:t>
            </a:r>
            <a:r>
              <a:rPr sz="2300" b="1" spc="15" dirty="0">
                <a:latin typeface="Arial Black"/>
                <a:cs typeface="Arial Black"/>
              </a:rPr>
              <a:t>E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1298" y="2003037"/>
            <a:ext cx="2551430" cy="175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What </a:t>
            </a:r>
            <a:r>
              <a:rPr sz="2150" b="1" spc="-5" dirty="0">
                <a:latin typeface="Times New Roman"/>
                <a:cs typeface="Times New Roman"/>
              </a:rPr>
              <a:t>is</a:t>
            </a:r>
            <a:r>
              <a:rPr sz="2150" b="1" spc="-10" dirty="0">
                <a:latin typeface="Times New Roman"/>
                <a:cs typeface="Times New Roman"/>
              </a:rPr>
              <a:t> It?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spc="0" dirty="0">
                <a:latin typeface="Times New Roman"/>
                <a:cs typeface="Times New Roman"/>
              </a:rPr>
              <a:t>HMI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(Human-Machine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16300"/>
              </a:lnSpc>
            </a:pPr>
            <a:r>
              <a:rPr sz="1350" b="1" dirty="0">
                <a:latin typeface="Times New Roman"/>
                <a:cs typeface="Times New Roman"/>
              </a:rPr>
              <a:t>Interface) </a:t>
            </a:r>
            <a:r>
              <a:rPr sz="1350" b="1" spc="0" dirty="0">
                <a:latin typeface="Times New Roman"/>
                <a:cs typeface="Times New Roman"/>
              </a:rPr>
              <a:t>with a </a:t>
            </a:r>
            <a:r>
              <a:rPr sz="1350" b="1" dirty="0">
                <a:latin typeface="Times New Roman"/>
                <a:cs typeface="Times New Roman"/>
              </a:rPr>
              <a:t>graphical  display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conveyor showing  status, events and </a:t>
            </a:r>
            <a:r>
              <a:rPr sz="1350" b="1" spc="-5" dirty="0">
                <a:latin typeface="Times New Roman"/>
                <a:cs typeface="Times New Roman"/>
              </a:rPr>
              <a:t>alarms </a:t>
            </a:r>
            <a:r>
              <a:rPr sz="1350" b="1" spc="0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which  additional </a:t>
            </a:r>
            <a:r>
              <a:rPr sz="135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+PLUS </a:t>
            </a:r>
            <a:r>
              <a:rPr sz="1350" b="1" dirty="0">
                <a:latin typeface="Times New Roman"/>
                <a:cs typeface="Times New Roman"/>
              </a:rPr>
              <a:t>modules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may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350" b="1" spc="0" dirty="0">
                <a:latin typeface="Times New Roman"/>
                <a:cs typeface="Times New Roman"/>
              </a:rPr>
              <a:t>be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added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7512" y="1124707"/>
            <a:ext cx="4878323" cy="33878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7532" y="1121658"/>
            <a:ext cx="2356485" cy="1769745"/>
          </a:xfrm>
          <a:custGeom>
            <a:avLst/>
            <a:gdLst/>
            <a:ahLst/>
            <a:cxnLst/>
            <a:rect l="l" t="t" r="r" b="b"/>
            <a:pathLst>
              <a:path w="2356484" h="1769745">
                <a:moveTo>
                  <a:pt x="0" y="1769364"/>
                </a:moveTo>
                <a:lnTo>
                  <a:pt x="2356104" y="1769364"/>
                </a:lnTo>
                <a:lnTo>
                  <a:pt x="2356104" y="0"/>
                </a:lnTo>
                <a:lnTo>
                  <a:pt x="0" y="0"/>
                </a:lnTo>
                <a:lnTo>
                  <a:pt x="0" y="1769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7532" y="1121659"/>
            <a:ext cx="2356485" cy="1769745"/>
          </a:xfrm>
          <a:custGeom>
            <a:avLst/>
            <a:gdLst/>
            <a:ahLst/>
            <a:cxnLst/>
            <a:rect l="l" t="t" r="r" b="b"/>
            <a:pathLst>
              <a:path w="2356484" h="1769745">
                <a:moveTo>
                  <a:pt x="0" y="1769363"/>
                </a:moveTo>
                <a:lnTo>
                  <a:pt x="2356103" y="1769363"/>
                </a:lnTo>
                <a:lnTo>
                  <a:pt x="2356103" y="0"/>
                </a:lnTo>
                <a:lnTo>
                  <a:pt x="0" y="0"/>
                </a:lnTo>
                <a:lnTo>
                  <a:pt x="0" y="1769363"/>
                </a:lnTo>
                <a:close/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17794" y="1311041"/>
            <a:ext cx="9804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15" dirty="0">
                <a:latin typeface="Arial Black"/>
                <a:cs typeface="Arial Black"/>
              </a:rPr>
              <a:t>+</a:t>
            </a:r>
            <a:r>
              <a:rPr sz="2300" b="1" spc="25" dirty="0">
                <a:latin typeface="Arial Black"/>
                <a:cs typeface="Arial Black"/>
              </a:rPr>
              <a:t>Ho</a:t>
            </a:r>
            <a:r>
              <a:rPr sz="2300" b="1" spc="0" dirty="0">
                <a:latin typeface="Arial Black"/>
                <a:cs typeface="Arial Black"/>
              </a:rPr>
              <a:t>s</a:t>
            </a:r>
            <a:r>
              <a:rPr sz="2300" b="1" spc="10" dirty="0">
                <a:latin typeface="Arial Black"/>
                <a:cs typeface="Arial Black"/>
              </a:rPr>
              <a:t>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7794" y="1765252"/>
            <a:ext cx="1795780" cy="10267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90"/>
              </a:spcBef>
            </a:pPr>
            <a:r>
              <a:rPr sz="2150" b="1" spc="-5" dirty="0">
                <a:latin typeface="Times New Roman"/>
                <a:cs typeface="Times New Roman"/>
              </a:rPr>
              <a:t>What </a:t>
            </a:r>
            <a:r>
              <a:rPr sz="2150" b="1" spc="-10" dirty="0">
                <a:latin typeface="Times New Roman"/>
                <a:cs typeface="Times New Roman"/>
              </a:rPr>
              <a:t>is</a:t>
            </a:r>
            <a:r>
              <a:rPr sz="2150" b="1" spc="-15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It?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sz="1350" b="1" dirty="0">
                <a:latin typeface="Times New Roman"/>
                <a:cs typeface="Times New Roman"/>
              </a:rPr>
              <a:t>Interface with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customer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350" b="1" spc="0" dirty="0">
                <a:latin typeface="Times New Roman"/>
                <a:cs typeface="Times New Roman"/>
              </a:rPr>
              <a:t>WMS, ERP, SAP </a:t>
            </a:r>
            <a:r>
              <a:rPr sz="1350" b="1" dirty="0">
                <a:latin typeface="Times New Roman"/>
                <a:cs typeface="Times New Roman"/>
              </a:rPr>
              <a:t>or</a:t>
            </a:r>
            <a:r>
              <a:rPr sz="1350" b="1" spc="-6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In-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350" b="1" spc="0" dirty="0">
                <a:latin typeface="Times New Roman"/>
                <a:cs typeface="Times New Roman"/>
              </a:rPr>
              <a:t>House</a:t>
            </a:r>
            <a:r>
              <a:rPr sz="1350" b="1" spc="-2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programs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7196" y="4270242"/>
            <a:ext cx="4841875" cy="2101850"/>
          </a:xfrm>
          <a:custGeom>
            <a:avLst/>
            <a:gdLst/>
            <a:ahLst/>
            <a:cxnLst/>
            <a:rect l="l" t="t" r="r" b="b"/>
            <a:pathLst>
              <a:path w="4841875" h="2101850">
                <a:moveTo>
                  <a:pt x="0" y="2101596"/>
                </a:moveTo>
                <a:lnTo>
                  <a:pt x="4841748" y="2101596"/>
                </a:lnTo>
                <a:lnTo>
                  <a:pt x="4841748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7195" y="4270243"/>
            <a:ext cx="4841875" cy="2101850"/>
          </a:xfrm>
          <a:custGeom>
            <a:avLst/>
            <a:gdLst/>
            <a:ahLst/>
            <a:cxnLst/>
            <a:rect l="l" t="t" r="r" b="b"/>
            <a:pathLst>
              <a:path w="4841875" h="2101850">
                <a:moveTo>
                  <a:pt x="0" y="2101595"/>
                </a:moveTo>
                <a:lnTo>
                  <a:pt x="4841747" y="2101595"/>
                </a:lnTo>
                <a:lnTo>
                  <a:pt x="4841747" y="0"/>
                </a:lnTo>
                <a:lnTo>
                  <a:pt x="0" y="0"/>
                </a:lnTo>
                <a:lnTo>
                  <a:pt x="0" y="2101595"/>
                </a:lnTo>
                <a:close/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67459" y="4287471"/>
            <a:ext cx="4455160" cy="1744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60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How </a:t>
            </a:r>
            <a:r>
              <a:rPr sz="2150" b="1" spc="-5" dirty="0">
                <a:latin typeface="Times New Roman"/>
                <a:cs typeface="Times New Roman"/>
              </a:rPr>
              <a:t>it</a:t>
            </a:r>
            <a:r>
              <a:rPr sz="2150" b="1" spc="-10" dirty="0">
                <a:latin typeface="Times New Roman"/>
                <a:cs typeface="Times New Roman"/>
              </a:rPr>
              <a:t> Works:</a:t>
            </a:r>
            <a:endParaRPr sz="2150">
              <a:latin typeface="Times New Roman"/>
              <a:cs typeface="Times New Roman"/>
            </a:endParaRPr>
          </a:p>
          <a:p>
            <a:pPr marL="904240" marR="168275" indent="-224154" algn="just">
              <a:lnSpc>
                <a:spcPct val="96700"/>
              </a:lnSpc>
              <a:spcBef>
                <a:spcPts val="30"/>
              </a:spcBef>
              <a:buFont typeface="Wingdings"/>
              <a:buChar char=""/>
              <a:tabLst>
                <a:tab pos="904240" algn="l"/>
              </a:tabLst>
            </a:pPr>
            <a:r>
              <a:rPr sz="1350" b="1" dirty="0">
                <a:latin typeface="Times New Roman"/>
                <a:cs typeface="Times New Roman"/>
              </a:rPr>
              <a:t>Custom software is provided to interface with  customer </a:t>
            </a:r>
            <a:r>
              <a:rPr sz="1350" b="1" spc="0" dirty="0">
                <a:latin typeface="Times New Roman"/>
                <a:cs typeface="Times New Roman"/>
              </a:rPr>
              <a:t>WMS, </a:t>
            </a:r>
            <a:r>
              <a:rPr sz="1350" b="1" dirty="0">
                <a:latin typeface="Times New Roman"/>
                <a:cs typeface="Times New Roman"/>
              </a:rPr>
              <a:t>ERP, </a:t>
            </a:r>
            <a:r>
              <a:rPr sz="1350" b="1" spc="0" dirty="0">
                <a:latin typeface="Times New Roman"/>
                <a:cs typeface="Times New Roman"/>
              </a:rPr>
              <a:t>SAP or </a:t>
            </a:r>
            <a:r>
              <a:rPr sz="1350" b="1" dirty="0">
                <a:latin typeface="Times New Roman"/>
                <a:cs typeface="Times New Roman"/>
              </a:rPr>
              <a:t>In-House Host  programs</a:t>
            </a:r>
            <a:endParaRPr sz="1350">
              <a:latin typeface="Times New Roman"/>
              <a:cs typeface="Times New Roman"/>
            </a:endParaRPr>
          </a:p>
          <a:p>
            <a:pPr marL="904240" indent="-224154">
              <a:lnSpc>
                <a:spcPts val="1535"/>
              </a:lnSpc>
              <a:buFont typeface="Wingdings"/>
              <a:buChar char=""/>
              <a:tabLst>
                <a:tab pos="904240" algn="l"/>
              </a:tabLst>
            </a:pPr>
            <a:r>
              <a:rPr sz="1350" b="1" dirty="0">
                <a:latin typeface="Times New Roman"/>
                <a:cs typeface="Times New Roman"/>
              </a:rPr>
              <a:t>Various communication protocols </a:t>
            </a:r>
            <a:r>
              <a:rPr sz="1350" b="1" spc="0" dirty="0">
                <a:latin typeface="Times New Roman"/>
                <a:cs typeface="Times New Roman"/>
              </a:rPr>
              <a:t>may </a:t>
            </a:r>
            <a:r>
              <a:rPr sz="1350" b="1" dirty="0">
                <a:latin typeface="Times New Roman"/>
                <a:cs typeface="Times New Roman"/>
              </a:rPr>
              <a:t>be</a:t>
            </a:r>
            <a:r>
              <a:rPr sz="1350" b="1" spc="1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used</a:t>
            </a:r>
            <a:endParaRPr sz="1350">
              <a:latin typeface="Times New Roman"/>
              <a:cs typeface="Times New Roman"/>
            </a:endParaRPr>
          </a:p>
          <a:p>
            <a:pPr marL="903605" marR="5080">
              <a:lnSpc>
                <a:spcPts val="1560"/>
              </a:lnSpc>
              <a:spcBef>
                <a:spcPts val="80"/>
              </a:spcBef>
            </a:pPr>
            <a:r>
              <a:rPr sz="1350" b="1" dirty="0">
                <a:latin typeface="Times New Roman"/>
                <a:cs typeface="Times New Roman"/>
              </a:rPr>
              <a:t>(FTP, TCP/IP, Socket, </a:t>
            </a:r>
            <a:r>
              <a:rPr sz="1350" b="1" spc="0" dirty="0">
                <a:latin typeface="Times New Roman"/>
                <a:cs typeface="Times New Roman"/>
              </a:rPr>
              <a:t>SQL </a:t>
            </a:r>
            <a:r>
              <a:rPr sz="1350" b="1" dirty="0">
                <a:latin typeface="Times New Roman"/>
                <a:cs typeface="Times New Roman"/>
              </a:rPr>
              <a:t>Database Query, or  In-House </a:t>
            </a:r>
            <a:r>
              <a:rPr sz="1350" b="1" spc="0" dirty="0">
                <a:latin typeface="Times New Roman"/>
                <a:cs typeface="Times New Roman"/>
              </a:rPr>
              <a:t>Custom </a:t>
            </a:r>
            <a:r>
              <a:rPr sz="1350" b="1" dirty="0">
                <a:latin typeface="Times New Roman"/>
                <a:cs typeface="Times New Roman"/>
              </a:rPr>
              <a:t>Protocol) based </a:t>
            </a:r>
            <a:r>
              <a:rPr sz="1350" b="1" spc="0" dirty="0">
                <a:latin typeface="Times New Roman"/>
                <a:cs typeface="Times New Roman"/>
              </a:rPr>
              <a:t>on </a:t>
            </a:r>
            <a:r>
              <a:rPr sz="1350" b="1" dirty="0">
                <a:latin typeface="Times New Roman"/>
                <a:cs typeface="Times New Roman"/>
              </a:rPr>
              <a:t>customer  requirements and</a:t>
            </a:r>
            <a:r>
              <a:rPr sz="1350" b="1" spc="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specifications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95827" y="6716262"/>
            <a:ext cx="3730752" cy="222656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548" y="6131049"/>
            <a:ext cx="2531745" cy="3203575"/>
          </a:xfrm>
          <a:custGeom>
            <a:avLst/>
            <a:gdLst/>
            <a:ahLst/>
            <a:cxnLst/>
            <a:rect l="l" t="t" r="r" b="b"/>
            <a:pathLst>
              <a:path w="2531745" h="3203575">
                <a:moveTo>
                  <a:pt x="0" y="3203448"/>
                </a:moveTo>
                <a:lnTo>
                  <a:pt x="2531364" y="3203448"/>
                </a:lnTo>
                <a:lnTo>
                  <a:pt x="2531364" y="0"/>
                </a:lnTo>
                <a:lnTo>
                  <a:pt x="0" y="0"/>
                </a:lnTo>
                <a:lnTo>
                  <a:pt x="0" y="3203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547" y="6131050"/>
            <a:ext cx="2531745" cy="3203575"/>
          </a:xfrm>
          <a:custGeom>
            <a:avLst/>
            <a:gdLst/>
            <a:ahLst/>
            <a:cxnLst/>
            <a:rect l="l" t="t" r="r" b="b"/>
            <a:pathLst>
              <a:path w="2531745" h="3203575">
                <a:moveTo>
                  <a:pt x="0" y="3203447"/>
                </a:moveTo>
                <a:lnTo>
                  <a:pt x="2531363" y="3203447"/>
                </a:lnTo>
                <a:lnTo>
                  <a:pt x="2531363" y="0"/>
                </a:lnTo>
                <a:lnTo>
                  <a:pt x="0" y="0"/>
                </a:lnTo>
                <a:lnTo>
                  <a:pt x="0" y="3203447"/>
                </a:lnTo>
                <a:close/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5811" y="6148275"/>
            <a:ext cx="105346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10" dirty="0">
                <a:latin typeface="Times New Roman"/>
                <a:cs typeface="Times New Roman"/>
              </a:rPr>
              <a:t>Benefits: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3323" y="6468505"/>
            <a:ext cx="1700530" cy="28162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34950" marR="97155" indent="-222250">
              <a:lnSpc>
                <a:spcPct val="96700"/>
              </a:lnSpc>
              <a:spcBef>
                <a:spcPts val="160"/>
              </a:spcBef>
              <a:buFont typeface="Wingdings"/>
              <a:buChar char=""/>
              <a:tabLst>
                <a:tab pos="235585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We </a:t>
            </a:r>
            <a:r>
              <a:rPr sz="1350" b="1" dirty="0">
                <a:latin typeface="Times New Roman"/>
                <a:cs typeface="Times New Roman"/>
              </a:rPr>
              <a:t>customize </a:t>
            </a:r>
            <a:r>
              <a:rPr sz="1350" b="1" spc="0" dirty="0">
                <a:latin typeface="Times New Roman"/>
                <a:cs typeface="Times New Roman"/>
              </a:rPr>
              <a:t>our  </a:t>
            </a:r>
            <a:r>
              <a:rPr sz="1350" b="1" dirty="0">
                <a:latin typeface="Times New Roman"/>
                <a:cs typeface="Times New Roman"/>
              </a:rPr>
              <a:t>software </a:t>
            </a:r>
            <a:r>
              <a:rPr sz="1350" b="1" spc="0" dirty="0">
                <a:latin typeface="Times New Roman"/>
                <a:cs typeface="Times New Roman"/>
              </a:rPr>
              <a:t>so </a:t>
            </a:r>
            <a:r>
              <a:rPr sz="1350" b="1" dirty="0">
                <a:latin typeface="Times New Roman"/>
                <a:cs typeface="Times New Roman"/>
              </a:rPr>
              <a:t>the  customer software  modifications are  minimized.</a:t>
            </a:r>
            <a:endParaRPr sz="1350">
              <a:latin typeface="Times New Roman"/>
              <a:cs typeface="Times New Roman"/>
            </a:endParaRPr>
          </a:p>
          <a:p>
            <a:pPr marL="234950" indent="-222250">
              <a:lnSpc>
                <a:spcPts val="1535"/>
              </a:lnSpc>
              <a:buFont typeface="Wingdings"/>
              <a:buChar char=""/>
              <a:tabLst>
                <a:tab pos="235585" algn="l"/>
              </a:tabLst>
            </a:pPr>
            <a:r>
              <a:rPr sz="1350" b="1" dirty="0">
                <a:latin typeface="Times New Roman"/>
                <a:cs typeface="Times New Roman"/>
              </a:rPr>
              <a:t>All needed</a:t>
            </a:r>
            <a:r>
              <a:rPr sz="1350" b="1" spc="-1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and</a:t>
            </a:r>
            <a:endParaRPr sz="1350">
              <a:latin typeface="Times New Roman"/>
              <a:cs typeface="Times New Roman"/>
            </a:endParaRPr>
          </a:p>
          <a:p>
            <a:pPr marL="234950" marR="5080">
              <a:lnSpc>
                <a:spcPct val="96500"/>
              </a:lnSpc>
              <a:spcBef>
                <a:spcPts val="35"/>
              </a:spcBef>
            </a:pPr>
            <a:r>
              <a:rPr sz="1350" b="1" dirty="0">
                <a:latin typeface="Times New Roman"/>
                <a:cs typeface="Times New Roman"/>
              </a:rPr>
              <a:t>available data such  </a:t>
            </a:r>
            <a:r>
              <a:rPr sz="1350" b="1" spc="0" dirty="0">
                <a:latin typeface="Times New Roman"/>
                <a:cs typeface="Times New Roman"/>
              </a:rPr>
              <a:t>as </a:t>
            </a:r>
            <a:r>
              <a:rPr sz="1350" b="1" dirty="0">
                <a:latin typeface="Times New Roman"/>
                <a:cs typeface="Times New Roman"/>
              </a:rPr>
              <a:t>order numbers,  picking locations  and freight carriers  is painlessly  retrieved from the  customer files </a:t>
            </a:r>
            <a:r>
              <a:rPr sz="1350" b="1" spc="0" dirty="0">
                <a:latin typeface="Times New Roman"/>
                <a:cs typeface="Times New Roman"/>
              </a:rPr>
              <a:t>and  </a:t>
            </a:r>
            <a:r>
              <a:rPr sz="1350" b="1" dirty="0">
                <a:latin typeface="Times New Roman"/>
                <a:cs typeface="Times New Roman"/>
              </a:rPr>
              <a:t>databases.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4779" y="6254491"/>
            <a:ext cx="2971800" cy="191566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" y="4564377"/>
            <a:ext cx="3446145" cy="4993005"/>
          </a:xfrm>
          <a:custGeom>
            <a:avLst/>
            <a:gdLst/>
            <a:ahLst/>
            <a:cxnLst/>
            <a:rect l="l" t="t" r="r" b="b"/>
            <a:pathLst>
              <a:path w="3446145" h="4993005">
                <a:moveTo>
                  <a:pt x="0" y="4992624"/>
                </a:moveTo>
                <a:lnTo>
                  <a:pt x="3445764" y="4992624"/>
                </a:lnTo>
                <a:lnTo>
                  <a:pt x="3445764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519" y="4564377"/>
            <a:ext cx="3446145" cy="4993005"/>
          </a:xfrm>
          <a:custGeom>
            <a:avLst/>
            <a:gdLst/>
            <a:ahLst/>
            <a:cxnLst/>
            <a:rect l="l" t="t" r="r" b="b"/>
            <a:pathLst>
              <a:path w="3446145" h="4993005">
                <a:moveTo>
                  <a:pt x="0" y="4992623"/>
                </a:moveTo>
                <a:lnTo>
                  <a:pt x="3445763" y="4992623"/>
                </a:lnTo>
                <a:lnTo>
                  <a:pt x="3445763" y="0"/>
                </a:lnTo>
                <a:lnTo>
                  <a:pt x="0" y="0"/>
                </a:lnTo>
                <a:lnTo>
                  <a:pt x="0" y="4992623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1783" y="4583205"/>
            <a:ext cx="3240405" cy="47364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40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01065" marR="62230" indent="-220979">
              <a:lnSpc>
                <a:spcPct val="96800"/>
              </a:lnSpc>
              <a:spcBef>
                <a:spcPts val="30"/>
              </a:spcBef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Knowing </a:t>
            </a:r>
            <a:r>
              <a:rPr sz="1350" b="1" spc="0" dirty="0">
                <a:latin typeface="Times New Roman"/>
                <a:cs typeface="Times New Roman"/>
              </a:rPr>
              <a:t>when </a:t>
            </a:r>
            <a:r>
              <a:rPr sz="1350" b="1" dirty="0">
                <a:latin typeface="Times New Roman"/>
                <a:cs typeface="Times New Roman"/>
              </a:rPr>
              <a:t>picked orders  </a:t>
            </a:r>
            <a:r>
              <a:rPr sz="1350" b="1" spc="0" dirty="0">
                <a:latin typeface="Times New Roman"/>
                <a:cs typeface="Times New Roman"/>
              </a:rPr>
              <a:t>reach </a:t>
            </a:r>
            <a:r>
              <a:rPr sz="1350" b="1" dirty="0">
                <a:latin typeface="Times New Roman"/>
                <a:cs typeface="Times New Roman"/>
              </a:rPr>
              <a:t>packing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shipping  provides </a:t>
            </a:r>
            <a:r>
              <a:rPr sz="1350" b="1" spc="0" dirty="0">
                <a:latin typeface="Times New Roman"/>
                <a:cs typeface="Times New Roman"/>
              </a:rPr>
              <a:t>an </a:t>
            </a:r>
            <a:r>
              <a:rPr sz="1350" b="1" dirty="0">
                <a:latin typeface="Times New Roman"/>
                <a:cs typeface="Times New Roman"/>
              </a:rPr>
              <a:t>opportunity </a:t>
            </a:r>
            <a:r>
              <a:rPr sz="1350" b="1" spc="0" dirty="0">
                <a:latin typeface="Times New Roman"/>
                <a:cs typeface="Times New Roman"/>
              </a:rPr>
              <a:t>to  </a:t>
            </a:r>
            <a:r>
              <a:rPr sz="1350" b="1" dirty="0">
                <a:latin typeface="Times New Roman"/>
                <a:cs typeface="Times New Roman"/>
              </a:rPr>
              <a:t>schedule personnel start</a:t>
            </a:r>
            <a:r>
              <a:rPr sz="1350" b="1" spc="15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times.</a:t>
            </a:r>
            <a:endParaRPr sz="1350">
              <a:latin typeface="Times New Roman"/>
              <a:cs typeface="Times New Roman"/>
            </a:endParaRPr>
          </a:p>
          <a:p>
            <a:pPr marL="901065" marR="134620" indent="-220979">
              <a:lnSpc>
                <a:spcPct val="97000"/>
              </a:lnSpc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Order delays </a:t>
            </a:r>
            <a:r>
              <a:rPr sz="1350" b="1" spc="0" dirty="0">
                <a:latin typeface="Times New Roman"/>
                <a:cs typeface="Times New Roman"/>
              </a:rPr>
              <a:t>due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full areas  </a:t>
            </a:r>
            <a:r>
              <a:rPr sz="1350" b="1" spc="0" dirty="0">
                <a:latin typeface="Times New Roman"/>
                <a:cs typeface="Times New Roman"/>
              </a:rPr>
              <a:t>are able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be addressed </a:t>
            </a:r>
            <a:r>
              <a:rPr sz="1350" b="1" spc="0" dirty="0">
                <a:latin typeface="Times New Roman"/>
                <a:cs typeface="Times New Roman"/>
              </a:rPr>
              <a:t>by  </a:t>
            </a:r>
            <a:r>
              <a:rPr sz="1350" b="1" dirty="0">
                <a:latin typeface="Times New Roman"/>
                <a:cs typeface="Times New Roman"/>
              </a:rPr>
              <a:t>scheduling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personnel most  efficiently.</a:t>
            </a:r>
            <a:endParaRPr sz="1350">
              <a:latin typeface="Times New Roman"/>
              <a:cs typeface="Times New Roman"/>
            </a:endParaRPr>
          </a:p>
          <a:p>
            <a:pPr marL="901065" indent="-220979">
              <a:lnSpc>
                <a:spcPts val="1535"/>
              </a:lnSpc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Management oversight</a:t>
            </a:r>
            <a:r>
              <a:rPr sz="1350" b="1" spc="-5" dirty="0">
                <a:latin typeface="Times New Roman"/>
                <a:cs typeface="Times New Roman"/>
              </a:rPr>
              <a:t> of</a:t>
            </a:r>
            <a:endParaRPr sz="1350">
              <a:latin typeface="Times New Roman"/>
              <a:cs typeface="Times New Roman"/>
            </a:endParaRPr>
          </a:p>
          <a:p>
            <a:pPr marL="901065" marR="37465">
              <a:lnSpc>
                <a:spcPct val="96900"/>
              </a:lnSpc>
              <a:spcBef>
                <a:spcPts val="25"/>
              </a:spcBef>
            </a:pPr>
            <a:r>
              <a:rPr sz="1350" b="1" dirty="0">
                <a:latin typeface="Times New Roman"/>
                <a:cs typeface="Times New Roman"/>
              </a:rPr>
              <a:t>second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third shift  operations </a:t>
            </a:r>
            <a:r>
              <a:rPr sz="1350" b="1" spc="-5" dirty="0">
                <a:latin typeface="Times New Roman"/>
                <a:cs typeface="Times New Roman"/>
              </a:rPr>
              <a:t>is </a:t>
            </a:r>
            <a:r>
              <a:rPr sz="1350" b="1" dirty="0">
                <a:latin typeface="Times New Roman"/>
                <a:cs typeface="Times New Roman"/>
              </a:rPr>
              <a:t>improved </a:t>
            </a:r>
            <a:r>
              <a:rPr sz="1350" b="1" spc="0" dirty="0">
                <a:latin typeface="Times New Roman"/>
                <a:cs typeface="Times New Roman"/>
              </a:rPr>
              <a:t>with  </a:t>
            </a:r>
            <a:r>
              <a:rPr sz="1350" b="1" dirty="0">
                <a:latin typeface="Times New Roman"/>
                <a:cs typeface="Times New Roman"/>
              </a:rPr>
              <a:t>time </a:t>
            </a:r>
            <a:r>
              <a:rPr sz="1350" b="1" spc="0" dirty="0">
                <a:latin typeface="Times New Roman"/>
                <a:cs typeface="Times New Roman"/>
              </a:rPr>
              <a:t>and date </a:t>
            </a:r>
            <a:r>
              <a:rPr sz="1350" b="1" dirty="0">
                <a:latin typeface="Times New Roman"/>
                <a:cs typeface="Times New Roman"/>
              </a:rPr>
              <a:t>stamped records  </a:t>
            </a:r>
            <a:r>
              <a:rPr sz="1350" b="1" spc="0" dirty="0">
                <a:latin typeface="Times New Roman"/>
                <a:cs typeface="Times New Roman"/>
              </a:rPr>
              <a:t>of what </a:t>
            </a:r>
            <a:r>
              <a:rPr sz="1350" b="1" dirty="0">
                <a:latin typeface="Times New Roman"/>
                <a:cs typeface="Times New Roman"/>
              </a:rPr>
              <a:t>happens when they </a:t>
            </a:r>
            <a:r>
              <a:rPr sz="1350" b="1" spc="0" dirty="0">
                <a:latin typeface="Times New Roman"/>
                <a:cs typeface="Times New Roman"/>
              </a:rPr>
              <a:t>are  not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there.</a:t>
            </a:r>
            <a:endParaRPr sz="1350">
              <a:latin typeface="Times New Roman"/>
              <a:cs typeface="Times New Roman"/>
            </a:endParaRPr>
          </a:p>
          <a:p>
            <a:pPr marL="901065" marR="5080" indent="-220979">
              <a:lnSpc>
                <a:spcPct val="96800"/>
              </a:lnSpc>
              <a:spcBef>
                <a:spcPts val="5"/>
              </a:spcBef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Throughput, alarm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event  data </a:t>
            </a:r>
            <a:r>
              <a:rPr sz="1350" b="1" spc="0" dirty="0">
                <a:latin typeface="Times New Roman"/>
                <a:cs typeface="Times New Roman"/>
              </a:rPr>
              <a:t>by </a:t>
            </a:r>
            <a:r>
              <a:rPr sz="1350" b="1" dirty="0">
                <a:latin typeface="Times New Roman"/>
                <a:cs typeface="Times New Roman"/>
              </a:rPr>
              <a:t>location, </a:t>
            </a:r>
            <a:r>
              <a:rPr sz="1350" b="1" spc="-5" dirty="0">
                <a:latin typeface="Times New Roman"/>
                <a:cs typeface="Times New Roman"/>
              </a:rPr>
              <a:t>time </a:t>
            </a:r>
            <a:r>
              <a:rPr sz="1350" b="1" spc="0" dirty="0">
                <a:latin typeface="Times New Roman"/>
                <a:cs typeface="Times New Roman"/>
              </a:rPr>
              <a:t>and  </a:t>
            </a:r>
            <a:r>
              <a:rPr sz="1350" b="1" dirty="0">
                <a:latin typeface="Times New Roman"/>
                <a:cs typeface="Times New Roman"/>
              </a:rPr>
              <a:t>duration </a:t>
            </a:r>
            <a:r>
              <a:rPr sz="1350" b="1" spc="-5" dirty="0">
                <a:latin typeface="Times New Roman"/>
                <a:cs typeface="Times New Roman"/>
              </a:rPr>
              <a:t>is </a:t>
            </a:r>
            <a:r>
              <a:rPr sz="1350" b="1" dirty="0">
                <a:latin typeface="Times New Roman"/>
                <a:cs typeface="Times New Roman"/>
              </a:rPr>
              <a:t>loaded into .csv files  </a:t>
            </a:r>
            <a:r>
              <a:rPr sz="1350" b="1" spc="0" dirty="0">
                <a:latin typeface="Times New Roman"/>
                <a:cs typeface="Times New Roman"/>
              </a:rPr>
              <a:t>each </a:t>
            </a:r>
            <a:r>
              <a:rPr sz="1350" b="1" dirty="0">
                <a:latin typeface="Times New Roman"/>
                <a:cs typeface="Times New Roman"/>
              </a:rPr>
              <a:t>day for retrieval </a:t>
            </a:r>
            <a:r>
              <a:rPr sz="1350" b="1" spc="0" dirty="0">
                <a:latin typeface="Times New Roman"/>
                <a:cs typeface="Times New Roman"/>
              </a:rPr>
              <a:t>and  </a:t>
            </a:r>
            <a:r>
              <a:rPr sz="1350" b="1" dirty="0">
                <a:latin typeface="Times New Roman"/>
                <a:cs typeface="Times New Roman"/>
              </a:rPr>
              <a:t>analysis </a:t>
            </a:r>
            <a:r>
              <a:rPr sz="1350" b="1" spc="0" dirty="0">
                <a:latin typeface="Times New Roman"/>
                <a:cs typeface="Times New Roman"/>
              </a:rPr>
              <a:t>in </a:t>
            </a:r>
            <a:r>
              <a:rPr sz="1350" b="1" dirty="0">
                <a:latin typeface="Times New Roman"/>
                <a:cs typeface="Times New Roman"/>
              </a:rPr>
              <a:t>Excel. </a:t>
            </a:r>
            <a:r>
              <a:rPr sz="1350" b="1" spc="0" dirty="0">
                <a:latin typeface="Times New Roman"/>
                <a:cs typeface="Times New Roman"/>
              </a:rPr>
              <a:t>This </a:t>
            </a:r>
            <a:r>
              <a:rPr sz="1350" b="1" dirty="0">
                <a:latin typeface="Times New Roman"/>
                <a:cs typeface="Times New Roman"/>
              </a:rPr>
              <a:t>allows  management </a:t>
            </a:r>
            <a:r>
              <a:rPr sz="1350" b="1" spc="0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measure  performance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each  department.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1247" y="1194810"/>
            <a:ext cx="5071872" cy="318820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7932" y="3125718"/>
            <a:ext cx="2714625" cy="2200910"/>
          </a:xfrm>
          <a:custGeom>
            <a:avLst/>
            <a:gdLst/>
            <a:ahLst/>
            <a:cxnLst/>
            <a:rect l="l" t="t" r="r" b="b"/>
            <a:pathLst>
              <a:path w="2714625" h="2200910">
                <a:moveTo>
                  <a:pt x="0" y="2200656"/>
                </a:moveTo>
                <a:lnTo>
                  <a:pt x="2714244" y="2200656"/>
                </a:lnTo>
                <a:lnTo>
                  <a:pt x="2714244" y="0"/>
                </a:lnTo>
                <a:lnTo>
                  <a:pt x="0" y="0"/>
                </a:lnTo>
                <a:lnTo>
                  <a:pt x="0" y="2200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7932" y="3125719"/>
            <a:ext cx="2714625" cy="2200910"/>
          </a:xfrm>
          <a:custGeom>
            <a:avLst/>
            <a:gdLst/>
            <a:ahLst/>
            <a:cxnLst/>
            <a:rect l="l" t="t" r="r" b="b"/>
            <a:pathLst>
              <a:path w="2714625" h="2200910">
                <a:moveTo>
                  <a:pt x="0" y="2200655"/>
                </a:moveTo>
                <a:lnTo>
                  <a:pt x="2714243" y="2200655"/>
                </a:lnTo>
                <a:lnTo>
                  <a:pt x="2714243" y="0"/>
                </a:lnTo>
                <a:lnTo>
                  <a:pt x="0" y="0"/>
                </a:lnTo>
                <a:lnTo>
                  <a:pt x="0" y="2200655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08194" y="3315896"/>
            <a:ext cx="1571625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20" dirty="0">
                <a:latin typeface="Arial Black"/>
                <a:cs typeface="Arial Black"/>
              </a:rPr>
              <a:t>+R</a:t>
            </a:r>
            <a:r>
              <a:rPr sz="2300" b="1" spc="5" dirty="0">
                <a:latin typeface="Arial Black"/>
                <a:cs typeface="Arial Black"/>
              </a:rPr>
              <a:t>EP</a:t>
            </a:r>
            <a:r>
              <a:rPr sz="2300" b="1" spc="30" dirty="0">
                <a:latin typeface="Arial Black"/>
                <a:cs typeface="Arial Black"/>
              </a:rPr>
              <a:t>O</a:t>
            </a:r>
            <a:r>
              <a:rPr sz="2300" b="1" spc="20" dirty="0">
                <a:latin typeface="Arial Black"/>
                <a:cs typeface="Arial Black"/>
              </a:rPr>
              <a:t>R</a:t>
            </a:r>
            <a:r>
              <a:rPr sz="2300" b="1" spc="15" dirty="0">
                <a:latin typeface="Arial Black"/>
                <a:cs typeface="Arial Black"/>
              </a:rPr>
              <a:t>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8194" y="3770913"/>
            <a:ext cx="2449195" cy="12725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What </a:t>
            </a:r>
            <a:r>
              <a:rPr sz="2100" b="1" spc="0" dirty="0">
                <a:latin typeface="Times New Roman"/>
                <a:cs typeface="Times New Roman"/>
              </a:rPr>
              <a:t>is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350" b="1" dirty="0">
                <a:latin typeface="Times New Roman"/>
                <a:cs typeface="Times New Roman"/>
              </a:rPr>
              <a:t>Software </a:t>
            </a:r>
            <a:r>
              <a:rPr sz="1350" b="1" spc="0" dirty="0">
                <a:latin typeface="Times New Roman"/>
                <a:cs typeface="Times New Roman"/>
              </a:rPr>
              <a:t>which</a:t>
            </a:r>
            <a:r>
              <a:rPr sz="1350" b="1" spc="-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gathers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1880"/>
              </a:lnSpc>
              <a:spcBef>
                <a:spcPts val="95"/>
              </a:spcBef>
            </a:pPr>
            <a:r>
              <a:rPr sz="1350" b="1" dirty="0">
                <a:latin typeface="Times New Roman"/>
                <a:cs typeface="Times New Roman"/>
              </a:rPr>
              <a:t>information from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system </a:t>
            </a:r>
            <a:r>
              <a:rPr sz="1350" b="1" spc="0" dirty="0">
                <a:latin typeface="Times New Roman"/>
                <a:cs typeface="Times New Roman"/>
              </a:rPr>
              <a:t>for  </a:t>
            </a:r>
            <a:r>
              <a:rPr sz="1350" b="1" dirty="0">
                <a:latin typeface="Times New Roman"/>
                <a:cs typeface="Times New Roman"/>
              </a:rPr>
              <a:t>display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saving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spc="0" dirty="0">
                <a:latin typeface="Times New Roman"/>
                <a:cs typeface="Times New Roman"/>
              </a:rPr>
              <a:t>a </a:t>
            </a:r>
            <a:r>
              <a:rPr sz="1350" b="1" spc="-5" dirty="0">
                <a:latin typeface="Times New Roman"/>
                <a:cs typeface="Times New Roman"/>
              </a:rPr>
              <a:t>file</a:t>
            </a:r>
            <a:r>
              <a:rPr sz="1350" b="1" spc="1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based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350" b="1" spc="5" dirty="0">
                <a:latin typeface="Times New Roman"/>
                <a:cs typeface="Times New Roman"/>
              </a:rPr>
              <a:t>on </a:t>
            </a:r>
            <a:r>
              <a:rPr sz="1350" b="1" spc="0" dirty="0">
                <a:latin typeface="Times New Roman"/>
                <a:cs typeface="Times New Roman"/>
              </a:rPr>
              <a:t>what </a:t>
            </a:r>
            <a:r>
              <a:rPr sz="1350" b="1" dirty="0">
                <a:latin typeface="Times New Roman"/>
                <a:cs typeface="Times New Roman"/>
              </a:rPr>
              <a:t>the customer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needs.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7512" y="1121658"/>
            <a:ext cx="2712720" cy="1699260"/>
          </a:xfrm>
          <a:custGeom>
            <a:avLst/>
            <a:gdLst/>
            <a:ahLst/>
            <a:cxnLst/>
            <a:rect l="l" t="t" r="r" b="b"/>
            <a:pathLst>
              <a:path w="2712720" h="1699260">
                <a:moveTo>
                  <a:pt x="0" y="1699260"/>
                </a:moveTo>
                <a:lnTo>
                  <a:pt x="2712720" y="1699260"/>
                </a:lnTo>
                <a:lnTo>
                  <a:pt x="2712720" y="0"/>
                </a:lnTo>
                <a:lnTo>
                  <a:pt x="0" y="0"/>
                </a:lnTo>
                <a:lnTo>
                  <a:pt x="0" y="1699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511" y="1121659"/>
            <a:ext cx="2712720" cy="1699260"/>
          </a:xfrm>
          <a:custGeom>
            <a:avLst/>
            <a:gdLst/>
            <a:ahLst/>
            <a:cxnLst/>
            <a:rect l="l" t="t" r="r" b="b"/>
            <a:pathLst>
              <a:path w="2712720" h="1699260">
                <a:moveTo>
                  <a:pt x="0" y="1699259"/>
                </a:moveTo>
                <a:lnTo>
                  <a:pt x="2712719" y="1699259"/>
                </a:lnTo>
                <a:lnTo>
                  <a:pt x="2712719" y="0"/>
                </a:lnTo>
                <a:lnTo>
                  <a:pt x="0" y="0"/>
                </a:lnTo>
                <a:lnTo>
                  <a:pt x="0" y="1699259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775" y="1310313"/>
            <a:ext cx="1128395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15" dirty="0">
                <a:latin typeface="Arial Black"/>
                <a:cs typeface="Arial Black"/>
              </a:rPr>
              <a:t>+SORT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775" y="1765323"/>
            <a:ext cx="2235835" cy="10318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What </a:t>
            </a:r>
            <a:r>
              <a:rPr sz="2100" b="1" spc="0" dirty="0">
                <a:latin typeface="Times New Roman"/>
                <a:cs typeface="Times New Roman"/>
              </a:rPr>
              <a:t>is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stand-alone </a:t>
            </a:r>
            <a:r>
              <a:rPr sz="1350" b="1" spc="0" dirty="0">
                <a:latin typeface="Times New Roman"/>
                <a:cs typeface="Times New Roman"/>
              </a:rPr>
              <a:t>or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integrated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1900"/>
              </a:lnSpc>
              <a:spcBef>
                <a:spcPts val="90"/>
              </a:spcBef>
            </a:pPr>
            <a:r>
              <a:rPr sz="1350" b="1" dirty="0">
                <a:latin typeface="Times New Roman"/>
                <a:cs typeface="Times New Roman"/>
              </a:rPr>
              <a:t>sortation system </a:t>
            </a:r>
            <a:r>
              <a:rPr sz="1350" b="1" spc="0" dirty="0">
                <a:latin typeface="Times New Roman"/>
                <a:cs typeface="Times New Roman"/>
              </a:rPr>
              <a:t>for </a:t>
            </a:r>
            <a:r>
              <a:rPr sz="1350" b="1" dirty="0">
                <a:latin typeface="Times New Roman"/>
                <a:cs typeface="Times New Roman"/>
              </a:rPr>
              <a:t>routing  cartons </a:t>
            </a:r>
            <a:r>
              <a:rPr sz="1350" b="1" spc="0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the correct</a:t>
            </a:r>
            <a:r>
              <a:rPr sz="1350" b="1" spc="-1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location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7015" y="1252723"/>
            <a:ext cx="3288791" cy="22799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0672" y="3044946"/>
            <a:ext cx="3552443" cy="21518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704" y="3617970"/>
            <a:ext cx="3459479" cy="3526790"/>
          </a:xfrm>
          <a:custGeom>
            <a:avLst/>
            <a:gdLst/>
            <a:ahLst/>
            <a:cxnLst/>
            <a:rect l="l" t="t" r="r" b="b"/>
            <a:pathLst>
              <a:path w="3459479" h="3526790">
                <a:moveTo>
                  <a:pt x="0" y="3526536"/>
                </a:moveTo>
                <a:lnTo>
                  <a:pt x="3459480" y="3526536"/>
                </a:lnTo>
                <a:lnTo>
                  <a:pt x="3459480" y="0"/>
                </a:lnTo>
                <a:lnTo>
                  <a:pt x="0" y="0"/>
                </a:lnTo>
                <a:lnTo>
                  <a:pt x="0" y="3526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704" y="3617971"/>
            <a:ext cx="3459479" cy="3526790"/>
          </a:xfrm>
          <a:custGeom>
            <a:avLst/>
            <a:gdLst/>
            <a:ahLst/>
            <a:cxnLst/>
            <a:rect l="l" t="t" r="r" b="b"/>
            <a:pathLst>
              <a:path w="3459479" h="3526790">
                <a:moveTo>
                  <a:pt x="0" y="3526535"/>
                </a:moveTo>
                <a:lnTo>
                  <a:pt x="3459479" y="3526535"/>
                </a:lnTo>
                <a:lnTo>
                  <a:pt x="3459479" y="0"/>
                </a:lnTo>
                <a:lnTo>
                  <a:pt x="0" y="0"/>
                </a:lnTo>
                <a:lnTo>
                  <a:pt x="0" y="3526535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9967" y="3635271"/>
            <a:ext cx="3293110" cy="2744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How </a:t>
            </a:r>
            <a:r>
              <a:rPr sz="2100" b="1" spc="0" dirty="0">
                <a:latin typeface="Times New Roman"/>
                <a:cs typeface="Times New Roman"/>
              </a:rPr>
              <a:t>it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10" dirty="0">
                <a:latin typeface="Times New Roman"/>
                <a:cs typeface="Times New Roman"/>
              </a:rPr>
              <a:t>Works:</a:t>
            </a:r>
            <a:endParaRPr sz="2100">
              <a:latin typeface="Times New Roman"/>
              <a:cs typeface="Times New Roman"/>
            </a:endParaRPr>
          </a:p>
          <a:p>
            <a:pPr marL="901065" marR="43180" indent="-220979">
              <a:lnSpc>
                <a:spcPts val="1570"/>
              </a:lnSpc>
              <a:spcBef>
                <a:spcPts val="75"/>
              </a:spcBef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Product </a:t>
            </a:r>
            <a:r>
              <a:rPr sz="1350" b="1" spc="0" dirty="0">
                <a:latin typeface="Times New Roman"/>
                <a:cs typeface="Times New Roman"/>
              </a:rPr>
              <a:t>bar </a:t>
            </a:r>
            <a:r>
              <a:rPr sz="1350" b="1" dirty="0">
                <a:latin typeface="Times New Roman"/>
                <a:cs typeface="Times New Roman"/>
              </a:rPr>
              <a:t>code </a:t>
            </a:r>
            <a:r>
              <a:rPr sz="1350" b="1" spc="-5" dirty="0">
                <a:latin typeface="Times New Roman"/>
                <a:cs typeface="Times New Roman"/>
              </a:rPr>
              <a:t>is </a:t>
            </a:r>
            <a:r>
              <a:rPr sz="1350" b="1" dirty="0">
                <a:latin typeface="Times New Roman"/>
                <a:cs typeface="Times New Roman"/>
              </a:rPr>
              <a:t>scanned for  identification</a:t>
            </a:r>
            <a:endParaRPr sz="1350">
              <a:latin typeface="Times New Roman"/>
              <a:cs typeface="Times New Roman"/>
            </a:endParaRPr>
          </a:p>
          <a:p>
            <a:pPr marL="901065" indent="-220979">
              <a:lnSpc>
                <a:spcPts val="1505"/>
              </a:lnSpc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Product </a:t>
            </a:r>
            <a:r>
              <a:rPr sz="1350" b="1" spc="0" dirty="0">
                <a:latin typeface="Times New Roman"/>
                <a:cs typeface="Times New Roman"/>
              </a:rPr>
              <a:t>is </a:t>
            </a:r>
            <a:r>
              <a:rPr sz="1350" b="1" dirty="0">
                <a:latin typeface="Times New Roman"/>
                <a:cs typeface="Times New Roman"/>
              </a:rPr>
              <a:t>routed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spc="0" dirty="0">
                <a:latin typeface="Times New Roman"/>
                <a:cs typeface="Times New Roman"/>
              </a:rPr>
              <a:t>a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final</a:t>
            </a:r>
            <a:endParaRPr sz="1350">
              <a:latin typeface="Times New Roman"/>
              <a:cs typeface="Times New Roman"/>
            </a:endParaRPr>
          </a:p>
          <a:p>
            <a:pPr marL="901065" marR="5080">
              <a:lnSpc>
                <a:spcPct val="96500"/>
              </a:lnSpc>
              <a:spcBef>
                <a:spcPts val="35"/>
              </a:spcBef>
            </a:pPr>
            <a:r>
              <a:rPr sz="1350" b="1" dirty="0">
                <a:latin typeface="Times New Roman"/>
                <a:cs typeface="Times New Roman"/>
              </a:rPr>
              <a:t>destination based </a:t>
            </a:r>
            <a:r>
              <a:rPr sz="1350" b="1" spc="0" dirty="0">
                <a:latin typeface="Times New Roman"/>
                <a:cs typeface="Times New Roman"/>
              </a:rPr>
              <a:t>on user  </a:t>
            </a:r>
            <a:r>
              <a:rPr sz="1350" b="1" dirty="0">
                <a:latin typeface="Times New Roman"/>
                <a:cs typeface="Times New Roman"/>
              </a:rPr>
              <a:t>defined criteria such </a:t>
            </a:r>
            <a:r>
              <a:rPr sz="1350" b="1" spc="0" dirty="0">
                <a:latin typeface="Times New Roman"/>
                <a:cs typeface="Times New Roman"/>
              </a:rPr>
              <a:t>as </a:t>
            </a:r>
            <a:r>
              <a:rPr sz="1350" b="1" dirty="0">
                <a:latin typeface="Times New Roman"/>
                <a:cs typeface="Times New Roman"/>
              </a:rPr>
              <a:t>carrier,  order number, customer </a:t>
            </a:r>
            <a:r>
              <a:rPr sz="1350" b="1" spc="0" dirty="0">
                <a:latin typeface="Times New Roman"/>
                <a:cs typeface="Times New Roman"/>
              </a:rPr>
              <a:t>or </a:t>
            </a:r>
            <a:r>
              <a:rPr sz="1350" b="1" dirty="0">
                <a:latin typeface="Times New Roman"/>
                <a:cs typeface="Times New Roman"/>
              </a:rPr>
              <a:t>next  </a:t>
            </a:r>
            <a:r>
              <a:rPr sz="1350" b="1" spc="0" dirty="0">
                <a:latin typeface="Times New Roman"/>
                <a:cs typeface="Times New Roman"/>
              </a:rPr>
              <a:t>day </a:t>
            </a:r>
            <a:r>
              <a:rPr sz="1350" b="1" spc="-5" dirty="0">
                <a:latin typeface="Times New Roman"/>
                <a:cs typeface="Times New Roman"/>
              </a:rPr>
              <a:t>vs </a:t>
            </a:r>
            <a:r>
              <a:rPr sz="1350" b="1" spc="0" dirty="0">
                <a:latin typeface="Times New Roman"/>
                <a:cs typeface="Times New Roman"/>
              </a:rPr>
              <a:t>ground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shipping.</a:t>
            </a:r>
            <a:endParaRPr sz="1350">
              <a:latin typeface="Times New Roman"/>
              <a:cs typeface="Times New Roman"/>
            </a:endParaRPr>
          </a:p>
          <a:p>
            <a:pPr marL="901065" marR="45085" indent="-220979">
              <a:lnSpc>
                <a:spcPct val="96900"/>
              </a:lnSpc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Routing decisions are </a:t>
            </a:r>
            <a:r>
              <a:rPr sz="1350" b="1" spc="0" dirty="0">
                <a:latin typeface="Times New Roman"/>
                <a:cs typeface="Times New Roman"/>
              </a:rPr>
              <a:t>based on  </a:t>
            </a:r>
            <a:r>
              <a:rPr sz="1350" b="1" dirty="0">
                <a:latin typeface="Times New Roman"/>
                <a:cs typeface="Times New Roman"/>
              </a:rPr>
              <a:t>predefined destinations </a:t>
            </a:r>
            <a:r>
              <a:rPr sz="1350" b="1" spc="0" dirty="0">
                <a:latin typeface="Times New Roman"/>
                <a:cs typeface="Times New Roman"/>
              </a:rPr>
              <a:t>or  </a:t>
            </a:r>
            <a:r>
              <a:rPr sz="1350" b="1" dirty="0">
                <a:latin typeface="Times New Roman"/>
                <a:cs typeface="Times New Roman"/>
              </a:rPr>
              <a:t>routing </a:t>
            </a:r>
            <a:r>
              <a:rPr sz="1350" b="1" spc="-5" dirty="0">
                <a:latin typeface="Times New Roman"/>
                <a:cs typeface="Times New Roman"/>
              </a:rPr>
              <a:t>tables </a:t>
            </a:r>
            <a:r>
              <a:rPr sz="1350" b="1" dirty="0">
                <a:latin typeface="Times New Roman"/>
                <a:cs typeface="Times New Roman"/>
              </a:rPr>
              <a:t>located </a:t>
            </a:r>
            <a:r>
              <a:rPr sz="1350" b="1" spc="0" dirty="0">
                <a:latin typeface="Times New Roman"/>
                <a:cs typeface="Times New Roman"/>
              </a:rPr>
              <a:t>on a </a:t>
            </a:r>
            <a:r>
              <a:rPr sz="1350" b="1" dirty="0">
                <a:latin typeface="Times New Roman"/>
                <a:cs typeface="Times New Roman"/>
              </a:rPr>
              <a:t>local  PC </a:t>
            </a:r>
            <a:r>
              <a:rPr sz="1350" b="1" spc="0" dirty="0">
                <a:latin typeface="Times New Roman"/>
                <a:cs typeface="Times New Roman"/>
              </a:rPr>
              <a:t>or </a:t>
            </a:r>
            <a:r>
              <a:rPr sz="1350" b="1" dirty="0">
                <a:latin typeface="Times New Roman"/>
                <a:cs typeface="Times New Roman"/>
              </a:rPr>
              <a:t>remote customer server  via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+HOST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0476" y="7357869"/>
            <a:ext cx="3378835" cy="1976755"/>
          </a:xfrm>
          <a:custGeom>
            <a:avLst/>
            <a:gdLst/>
            <a:ahLst/>
            <a:cxnLst/>
            <a:rect l="l" t="t" r="r" b="b"/>
            <a:pathLst>
              <a:path w="3378835" h="1976754">
                <a:moveTo>
                  <a:pt x="0" y="1976628"/>
                </a:moveTo>
                <a:lnTo>
                  <a:pt x="3378708" y="1976628"/>
                </a:lnTo>
                <a:lnTo>
                  <a:pt x="3378708" y="0"/>
                </a:lnTo>
                <a:lnTo>
                  <a:pt x="0" y="0"/>
                </a:lnTo>
                <a:lnTo>
                  <a:pt x="0" y="1976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475" y="7357870"/>
            <a:ext cx="3378835" cy="1976755"/>
          </a:xfrm>
          <a:custGeom>
            <a:avLst/>
            <a:gdLst/>
            <a:ahLst/>
            <a:cxnLst/>
            <a:rect l="l" t="t" r="r" b="b"/>
            <a:pathLst>
              <a:path w="3378835" h="1976754">
                <a:moveTo>
                  <a:pt x="0" y="1976627"/>
                </a:moveTo>
                <a:lnTo>
                  <a:pt x="3378707" y="1976627"/>
                </a:lnTo>
                <a:lnTo>
                  <a:pt x="3378707" y="0"/>
                </a:lnTo>
                <a:lnTo>
                  <a:pt x="0" y="0"/>
                </a:lnTo>
                <a:lnTo>
                  <a:pt x="0" y="1976627"/>
                </a:lnTo>
                <a:close/>
              </a:path>
            </a:pathLst>
          </a:custGeom>
          <a:ln w="9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0739" y="7375166"/>
            <a:ext cx="3168015" cy="17557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40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01065" marR="5080" indent="-222885">
              <a:lnSpc>
                <a:spcPct val="96700"/>
              </a:lnSpc>
              <a:spcBef>
                <a:spcPts val="45"/>
              </a:spcBef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Product is sorted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spc="0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specific  </a:t>
            </a:r>
            <a:r>
              <a:rPr sz="1350" b="1" spc="0" dirty="0">
                <a:latin typeface="Times New Roman"/>
                <a:cs typeface="Times New Roman"/>
              </a:rPr>
              <a:t>dock door for </a:t>
            </a:r>
            <a:r>
              <a:rPr sz="1350" b="1" dirty="0">
                <a:latin typeface="Times New Roman"/>
                <a:cs typeface="Times New Roman"/>
              </a:rPr>
              <a:t>faster loading</a:t>
            </a:r>
            <a:r>
              <a:rPr sz="1350" b="1" spc="-8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of  </a:t>
            </a:r>
            <a:r>
              <a:rPr sz="1350" b="1" spc="-5" dirty="0">
                <a:latin typeface="Times New Roman"/>
                <a:cs typeface="Times New Roman"/>
              </a:rPr>
              <a:t>trucks </a:t>
            </a:r>
            <a:r>
              <a:rPr sz="1350" b="1" spc="0" dirty="0">
                <a:latin typeface="Times New Roman"/>
                <a:cs typeface="Times New Roman"/>
              </a:rPr>
              <a:t>with </a:t>
            </a:r>
            <a:r>
              <a:rPr sz="1350" b="1" dirty="0">
                <a:latin typeface="Times New Roman"/>
                <a:cs typeface="Times New Roman"/>
              </a:rPr>
              <a:t>fewer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personnel.</a:t>
            </a:r>
            <a:endParaRPr sz="1350">
              <a:latin typeface="Times New Roman"/>
              <a:cs typeface="Times New Roman"/>
            </a:endParaRPr>
          </a:p>
          <a:p>
            <a:pPr marL="901065" indent="-222885">
              <a:lnSpc>
                <a:spcPts val="1540"/>
              </a:lnSpc>
              <a:buSzPct val="77777"/>
              <a:buFont typeface="Wingdings"/>
              <a:buChar char=""/>
              <a:tabLst>
                <a:tab pos="901700" algn="l"/>
              </a:tabLst>
            </a:pPr>
            <a:r>
              <a:rPr sz="1350" b="1" dirty="0">
                <a:latin typeface="Times New Roman"/>
                <a:cs typeface="Times New Roman"/>
              </a:rPr>
              <a:t>Carrier personnel may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be</a:t>
            </a:r>
            <a:endParaRPr sz="1350">
              <a:latin typeface="Times New Roman"/>
              <a:cs typeface="Times New Roman"/>
            </a:endParaRPr>
          </a:p>
          <a:p>
            <a:pPr marL="901065" marR="235585" algn="just">
              <a:lnSpc>
                <a:spcPct val="98100"/>
              </a:lnSpc>
              <a:spcBef>
                <a:spcPts val="10"/>
              </a:spcBef>
            </a:pPr>
            <a:r>
              <a:rPr sz="1350" b="1" dirty="0">
                <a:latin typeface="Times New Roman"/>
                <a:cs typeface="Times New Roman"/>
              </a:rPr>
              <a:t>utilized </a:t>
            </a:r>
            <a:r>
              <a:rPr sz="1350" b="1" spc="0" dirty="0">
                <a:latin typeface="Times New Roman"/>
                <a:cs typeface="Times New Roman"/>
              </a:rPr>
              <a:t>for </a:t>
            </a:r>
            <a:r>
              <a:rPr sz="1350" b="1" dirty="0">
                <a:latin typeface="Times New Roman"/>
                <a:cs typeface="Times New Roman"/>
              </a:rPr>
              <a:t>loading because  </a:t>
            </a:r>
            <a:r>
              <a:rPr sz="1350" b="1" spc="0" dirty="0">
                <a:latin typeface="Times New Roman"/>
                <a:cs typeface="Times New Roman"/>
              </a:rPr>
              <a:t>only </a:t>
            </a:r>
            <a:r>
              <a:rPr sz="1350" b="1" dirty="0">
                <a:latin typeface="Times New Roman"/>
                <a:cs typeface="Times New Roman"/>
              </a:rPr>
              <a:t>the freight they </a:t>
            </a:r>
            <a:r>
              <a:rPr sz="1350" b="1" spc="0" dirty="0">
                <a:latin typeface="Times New Roman"/>
                <a:cs typeface="Times New Roman"/>
              </a:rPr>
              <a:t>ship is  </a:t>
            </a:r>
            <a:r>
              <a:rPr sz="1350" b="1" dirty="0">
                <a:latin typeface="Times New Roman"/>
                <a:cs typeface="Times New Roman"/>
              </a:rPr>
              <a:t>delivered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them.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05555" y="6204198"/>
            <a:ext cx="3540251" cy="206654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9192" y="4421118"/>
            <a:ext cx="2967228" cy="28392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1488" y="1563619"/>
            <a:ext cx="4082795" cy="26852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512" y="1799838"/>
            <a:ext cx="2714625" cy="2143125"/>
          </a:xfrm>
          <a:custGeom>
            <a:avLst/>
            <a:gdLst/>
            <a:ahLst/>
            <a:cxnLst/>
            <a:rect l="l" t="t" r="r" b="b"/>
            <a:pathLst>
              <a:path w="2714625" h="2143125">
                <a:moveTo>
                  <a:pt x="0" y="2142744"/>
                </a:moveTo>
                <a:lnTo>
                  <a:pt x="2714244" y="2142744"/>
                </a:lnTo>
                <a:lnTo>
                  <a:pt x="2714244" y="0"/>
                </a:lnTo>
                <a:lnTo>
                  <a:pt x="0" y="0"/>
                </a:lnTo>
                <a:lnTo>
                  <a:pt x="0" y="2142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511" y="1799839"/>
            <a:ext cx="2714625" cy="2143125"/>
          </a:xfrm>
          <a:custGeom>
            <a:avLst/>
            <a:gdLst/>
            <a:ahLst/>
            <a:cxnLst/>
            <a:rect l="l" t="t" r="r" b="b"/>
            <a:pathLst>
              <a:path w="2714625" h="2143125">
                <a:moveTo>
                  <a:pt x="0" y="2142743"/>
                </a:moveTo>
                <a:lnTo>
                  <a:pt x="2714243" y="2142743"/>
                </a:lnTo>
                <a:lnTo>
                  <a:pt x="2714243" y="0"/>
                </a:lnTo>
                <a:lnTo>
                  <a:pt x="0" y="0"/>
                </a:lnTo>
                <a:lnTo>
                  <a:pt x="0" y="2142743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7775" y="1841966"/>
            <a:ext cx="1936750" cy="1031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3500"/>
              </a:lnSpc>
              <a:spcBef>
                <a:spcPts val="90"/>
              </a:spcBef>
            </a:pPr>
            <a:r>
              <a:rPr sz="2300" b="1" spc="15" dirty="0">
                <a:latin typeface="Arial Black"/>
                <a:cs typeface="Arial Black"/>
              </a:rPr>
              <a:t>+WEIGH </a:t>
            </a:r>
            <a:r>
              <a:rPr sz="2300" b="1" spc="25" dirty="0">
                <a:latin typeface="Arial Black"/>
                <a:cs typeface="Arial Black"/>
              </a:rPr>
              <a:t>&amp;  D</a:t>
            </a:r>
            <a:r>
              <a:rPr sz="2300" b="1" spc="5" dirty="0">
                <a:latin typeface="Arial Black"/>
                <a:cs typeface="Arial Black"/>
              </a:rPr>
              <a:t>I</a:t>
            </a:r>
            <a:r>
              <a:rPr sz="2300" b="1" spc="30" dirty="0">
                <a:latin typeface="Arial Black"/>
                <a:cs typeface="Arial Black"/>
              </a:rPr>
              <a:t>M</a:t>
            </a:r>
            <a:r>
              <a:rPr sz="2300" b="1" spc="5" dirty="0">
                <a:latin typeface="Arial Black"/>
                <a:cs typeface="Arial Black"/>
              </a:rPr>
              <a:t>E</a:t>
            </a:r>
            <a:r>
              <a:rPr sz="2300" b="1" spc="20" dirty="0">
                <a:latin typeface="Arial Black"/>
                <a:cs typeface="Arial Black"/>
              </a:rPr>
              <a:t>N</a:t>
            </a:r>
            <a:r>
              <a:rPr sz="2300" b="1" spc="5" dirty="0">
                <a:latin typeface="Arial Black"/>
                <a:cs typeface="Arial Black"/>
              </a:rPr>
              <a:t>SI</a:t>
            </a:r>
            <a:r>
              <a:rPr sz="2300" b="1" spc="20" dirty="0">
                <a:latin typeface="Arial Black"/>
                <a:cs typeface="Arial Black"/>
              </a:rPr>
              <a:t>O</a:t>
            </a:r>
            <a:r>
              <a:rPr sz="2300" b="1" spc="25" dirty="0">
                <a:latin typeface="Arial Black"/>
                <a:cs typeface="Arial Black"/>
              </a:rPr>
              <a:t>N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775" y="2944946"/>
            <a:ext cx="2242185" cy="792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What </a:t>
            </a:r>
            <a:r>
              <a:rPr sz="2100" b="1" spc="5" dirty="0">
                <a:latin typeface="Times New Roman"/>
                <a:cs typeface="Times New Roman"/>
              </a:rPr>
              <a:t>is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350" b="1" spc="0" dirty="0">
                <a:latin typeface="Times New Roman"/>
                <a:cs typeface="Times New Roman"/>
              </a:rPr>
              <a:t>In motion </a:t>
            </a:r>
            <a:r>
              <a:rPr sz="1350" b="1" dirty="0">
                <a:latin typeface="Times New Roman"/>
                <a:cs typeface="Times New Roman"/>
              </a:rPr>
              <a:t>scanning,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weighing,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350" b="1" spc="0" dirty="0">
                <a:latin typeface="Times New Roman"/>
                <a:cs typeface="Times New Roman"/>
              </a:rPr>
              <a:t>and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dimensioning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7871" y="6720834"/>
            <a:ext cx="3241547" cy="227380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944" y="6679689"/>
            <a:ext cx="3362325" cy="2636520"/>
          </a:xfrm>
          <a:custGeom>
            <a:avLst/>
            <a:gdLst/>
            <a:ahLst/>
            <a:cxnLst/>
            <a:rect l="l" t="t" r="r" b="b"/>
            <a:pathLst>
              <a:path w="3362325" h="2636520">
                <a:moveTo>
                  <a:pt x="0" y="2636520"/>
                </a:moveTo>
                <a:lnTo>
                  <a:pt x="3361944" y="2636520"/>
                </a:lnTo>
                <a:lnTo>
                  <a:pt x="3361944" y="0"/>
                </a:lnTo>
                <a:lnTo>
                  <a:pt x="0" y="0"/>
                </a:lnTo>
                <a:lnTo>
                  <a:pt x="0" y="263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943" y="6679689"/>
            <a:ext cx="3362325" cy="2636520"/>
          </a:xfrm>
          <a:custGeom>
            <a:avLst/>
            <a:gdLst/>
            <a:ahLst/>
            <a:cxnLst/>
            <a:rect l="l" t="t" r="r" b="b"/>
            <a:pathLst>
              <a:path w="3362325" h="2636520">
                <a:moveTo>
                  <a:pt x="0" y="2636519"/>
                </a:moveTo>
                <a:lnTo>
                  <a:pt x="3361943" y="2636519"/>
                </a:lnTo>
                <a:lnTo>
                  <a:pt x="3361943" y="0"/>
                </a:lnTo>
                <a:lnTo>
                  <a:pt x="0" y="0"/>
                </a:lnTo>
                <a:lnTo>
                  <a:pt x="0" y="2636519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4944" y="6698557"/>
            <a:ext cx="3362325" cy="2345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3980">
              <a:lnSpc>
                <a:spcPts val="2500"/>
              </a:lnSpc>
              <a:spcBef>
                <a:spcPts val="140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82980" marR="105410" indent="-222885">
              <a:lnSpc>
                <a:spcPct val="96900"/>
              </a:lnSpc>
              <a:spcBef>
                <a:spcPts val="2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By </a:t>
            </a:r>
            <a:r>
              <a:rPr sz="1350" b="1" dirty="0">
                <a:latin typeface="Times New Roman"/>
                <a:cs typeface="Times New Roman"/>
              </a:rPr>
              <a:t>marrying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weight and  dimensions </a:t>
            </a:r>
            <a:r>
              <a:rPr sz="1350" b="1" spc="0" dirty="0">
                <a:latin typeface="Times New Roman"/>
                <a:cs typeface="Times New Roman"/>
              </a:rPr>
              <a:t>of the </a:t>
            </a:r>
            <a:r>
              <a:rPr sz="1350" b="1" dirty="0">
                <a:latin typeface="Times New Roman"/>
                <a:cs typeface="Times New Roman"/>
              </a:rPr>
              <a:t>product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spc="0" dirty="0">
                <a:latin typeface="Times New Roman"/>
                <a:cs typeface="Times New Roman"/>
              </a:rPr>
              <a:t>a  </a:t>
            </a:r>
            <a:r>
              <a:rPr sz="1350" b="1" dirty="0">
                <a:latin typeface="Times New Roman"/>
                <a:cs typeface="Times New Roman"/>
              </a:rPr>
              <a:t>scanned barcode and then  recording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spc="-5" dirty="0">
                <a:latin typeface="Times New Roman"/>
                <a:cs typeface="Times New Roman"/>
              </a:rPr>
              <a:t>data </a:t>
            </a:r>
            <a:r>
              <a:rPr sz="1350" b="1" dirty="0">
                <a:latin typeface="Times New Roman"/>
                <a:cs typeface="Times New Roman"/>
              </a:rPr>
              <a:t>into </a:t>
            </a:r>
            <a:r>
              <a:rPr sz="1350" b="1" spc="0" dirty="0">
                <a:latin typeface="Times New Roman"/>
                <a:cs typeface="Times New Roman"/>
              </a:rPr>
              <a:t>a  </a:t>
            </a:r>
            <a:r>
              <a:rPr sz="1350" b="1" dirty="0">
                <a:latin typeface="Times New Roman"/>
                <a:cs typeface="Times New Roman"/>
              </a:rPr>
              <a:t>database throughput </a:t>
            </a:r>
            <a:r>
              <a:rPr sz="1350" b="1" spc="0" dirty="0">
                <a:latin typeface="Times New Roman"/>
                <a:cs typeface="Times New Roman"/>
              </a:rPr>
              <a:t>and  </a:t>
            </a:r>
            <a:r>
              <a:rPr sz="1350" b="1" dirty="0">
                <a:latin typeface="Times New Roman"/>
                <a:cs typeface="Times New Roman"/>
              </a:rPr>
              <a:t>accuracy are greatly increased  because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carton does not  stop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manual weighing </a:t>
            </a:r>
            <a:r>
              <a:rPr sz="1350" b="1" spc="0" dirty="0">
                <a:latin typeface="Times New Roman"/>
                <a:cs typeface="Times New Roman"/>
              </a:rPr>
              <a:t>and  </a:t>
            </a:r>
            <a:r>
              <a:rPr sz="1350" b="1" dirty="0">
                <a:latin typeface="Times New Roman"/>
                <a:cs typeface="Times New Roman"/>
              </a:rPr>
              <a:t>dimensioning </a:t>
            </a:r>
            <a:r>
              <a:rPr sz="1350" b="1" spc="-5" dirty="0">
                <a:latin typeface="Times New Roman"/>
                <a:cs typeface="Times New Roman"/>
              </a:rPr>
              <a:t>by </a:t>
            </a:r>
            <a:r>
              <a:rPr sz="1350" b="1" dirty="0">
                <a:latin typeface="Times New Roman"/>
                <a:cs typeface="Times New Roman"/>
              </a:rPr>
              <a:t>personnel </a:t>
            </a:r>
            <a:r>
              <a:rPr sz="1350" b="1" spc="0" dirty="0">
                <a:latin typeface="Times New Roman"/>
                <a:cs typeface="Times New Roman"/>
              </a:rPr>
              <a:t>are  not</a:t>
            </a:r>
            <a:r>
              <a:rPr sz="1350" b="1" spc="-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needed.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111" y="909822"/>
            <a:ext cx="125095" cy="6131560"/>
          </a:xfrm>
          <a:custGeom>
            <a:avLst/>
            <a:gdLst/>
            <a:ahLst/>
            <a:cxnLst/>
            <a:rect l="l" t="t" r="r" b="b"/>
            <a:pathLst>
              <a:path w="125095" h="6131559">
                <a:moveTo>
                  <a:pt x="0" y="6131052"/>
                </a:moveTo>
                <a:lnTo>
                  <a:pt x="124968" y="6131052"/>
                </a:lnTo>
                <a:lnTo>
                  <a:pt x="124968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2111" y="7040877"/>
            <a:ext cx="125095" cy="2749550"/>
          </a:xfrm>
          <a:custGeom>
            <a:avLst/>
            <a:gdLst/>
            <a:ahLst/>
            <a:cxnLst/>
            <a:rect l="l" t="t" r="r" b="b"/>
            <a:pathLst>
              <a:path w="125095" h="2749550">
                <a:moveTo>
                  <a:pt x="0" y="2749296"/>
                </a:moveTo>
                <a:lnTo>
                  <a:pt x="124968" y="2749296"/>
                </a:lnTo>
                <a:lnTo>
                  <a:pt x="124968" y="0"/>
                </a:lnTo>
                <a:lnTo>
                  <a:pt x="0" y="0"/>
                </a:lnTo>
                <a:lnTo>
                  <a:pt x="0" y="2749296"/>
                </a:lnTo>
                <a:close/>
              </a:path>
            </a:pathLst>
          </a:custGeom>
          <a:solidFill>
            <a:srgbClr val="D12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7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0120" y="1121658"/>
            <a:ext cx="2712720" cy="1382395"/>
          </a:xfrm>
          <a:custGeom>
            <a:avLst/>
            <a:gdLst/>
            <a:ahLst/>
            <a:cxnLst/>
            <a:rect l="l" t="t" r="r" b="b"/>
            <a:pathLst>
              <a:path w="2712720" h="1382395">
                <a:moveTo>
                  <a:pt x="0" y="1382268"/>
                </a:moveTo>
                <a:lnTo>
                  <a:pt x="2712720" y="1382268"/>
                </a:lnTo>
                <a:lnTo>
                  <a:pt x="2712720" y="0"/>
                </a:lnTo>
                <a:lnTo>
                  <a:pt x="0" y="0"/>
                </a:lnTo>
                <a:lnTo>
                  <a:pt x="0" y="1382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19" y="1121659"/>
            <a:ext cx="2712720" cy="1382395"/>
          </a:xfrm>
          <a:custGeom>
            <a:avLst/>
            <a:gdLst/>
            <a:ahLst/>
            <a:cxnLst/>
            <a:rect l="l" t="t" r="r" b="b"/>
            <a:pathLst>
              <a:path w="2712720" h="1382395">
                <a:moveTo>
                  <a:pt x="0" y="1382267"/>
                </a:moveTo>
                <a:lnTo>
                  <a:pt x="2712719" y="1382267"/>
                </a:lnTo>
                <a:lnTo>
                  <a:pt x="2712719" y="0"/>
                </a:lnTo>
                <a:lnTo>
                  <a:pt x="0" y="0"/>
                </a:lnTo>
                <a:lnTo>
                  <a:pt x="0" y="1382267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0383" y="1310332"/>
            <a:ext cx="129159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10" dirty="0">
                <a:latin typeface="Arial Black"/>
                <a:cs typeface="Arial Black"/>
              </a:rPr>
              <a:t>+</a:t>
            </a:r>
            <a:r>
              <a:rPr sz="2300" b="1" spc="15" dirty="0">
                <a:latin typeface="Arial Black"/>
                <a:cs typeface="Arial Black"/>
              </a:rPr>
              <a:t>L</a:t>
            </a:r>
            <a:r>
              <a:rPr sz="2300" b="1" spc="20" dirty="0">
                <a:latin typeface="Arial Black"/>
                <a:cs typeface="Arial Black"/>
              </a:rPr>
              <a:t>A</a:t>
            </a:r>
            <a:r>
              <a:rPr sz="2300" b="1" spc="25" dirty="0">
                <a:latin typeface="Arial Black"/>
                <a:cs typeface="Arial Black"/>
              </a:rPr>
              <a:t>B</a:t>
            </a:r>
            <a:r>
              <a:rPr sz="2300" b="1" spc="5" dirty="0">
                <a:latin typeface="Arial Black"/>
                <a:cs typeface="Arial Black"/>
              </a:rPr>
              <a:t>E</a:t>
            </a:r>
            <a:r>
              <a:rPr sz="2300" b="1" spc="15" dirty="0">
                <a:latin typeface="Arial Black"/>
                <a:cs typeface="Arial Black"/>
              </a:rPr>
              <a:t>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0383" y="1765340"/>
            <a:ext cx="2202815" cy="5530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What </a:t>
            </a:r>
            <a:r>
              <a:rPr sz="2100" b="1" spc="5" dirty="0">
                <a:latin typeface="Times New Roman"/>
                <a:cs typeface="Times New Roman"/>
              </a:rPr>
              <a:t>is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sz="1350" b="1" spc="0" dirty="0">
                <a:latin typeface="Times New Roman"/>
                <a:cs typeface="Times New Roman"/>
              </a:rPr>
              <a:t>In </a:t>
            </a:r>
            <a:r>
              <a:rPr sz="1350" b="1" dirty="0">
                <a:latin typeface="Times New Roman"/>
                <a:cs typeface="Times New Roman"/>
              </a:rPr>
              <a:t>motion labeling </a:t>
            </a:r>
            <a:r>
              <a:rPr sz="1350" b="1" spc="-5" dirty="0">
                <a:latin typeface="Times New Roman"/>
                <a:cs typeface="Times New Roman"/>
              </a:rPr>
              <a:t>of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cartons.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24884" y="6420606"/>
            <a:ext cx="2871470" cy="2646045"/>
          </a:xfrm>
          <a:custGeom>
            <a:avLst/>
            <a:gdLst/>
            <a:ahLst/>
            <a:cxnLst/>
            <a:rect l="l" t="t" r="r" b="b"/>
            <a:pathLst>
              <a:path w="2871470" h="2646045">
                <a:moveTo>
                  <a:pt x="0" y="2645664"/>
                </a:moveTo>
                <a:lnTo>
                  <a:pt x="2871216" y="2645664"/>
                </a:lnTo>
                <a:lnTo>
                  <a:pt x="2871216" y="0"/>
                </a:lnTo>
                <a:lnTo>
                  <a:pt x="0" y="0"/>
                </a:lnTo>
                <a:lnTo>
                  <a:pt x="0" y="2645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4883" y="6420606"/>
            <a:ext cx="2871470" cy="2646045"/>
          </a:xfrm>
          <a:custGeom>
            <a:avLst/>
            <a:gdLst/>
            <a:ahLst/>
            <a:cxnLst/>
            <a:rect l="l" t="t" r="r" b="b"/>
            <a:pathLst>
              <a:path w="2871470" h="2646045">
                <a:moveTo>
                  <a:pt x="0" y="2645663"/>
                </a:moveTo>
                <a:lnTo>
                  <a:pt x="2871215" y="2645663"/>
                </a:lnTo>
                <a:lnTo>
                  <a:pt x="2871215" y="0"/>
                </a:lnTo>
                <a:lnTo>
                  <a:pt x="0" y="0"/>
                </a:lnTo>
                <a:lnTo>
                  <a:pt x="0" y="2645663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24884" y="6437922"/>
            <a:ext cx="2871470" cy="2147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3980">
              <a:lnSpc>
                <a:spcPts val="2505"/>
              </a:lnSpc>
              <a:spcBef>
                <a:spcPts val="140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82344" marR="111760" indent="-222250">
              <a:lnSpc>
                <a:spcPct val="96900"/>
              </a:lnSpc>
              <a:spcBef>
                <a:spcPts val="3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Automated </a:t>
            </a:r>
            <a:r>
              <a:rPr sz="1350" b="1" dirty="0">
                <a:latin typeface="Times New Roman"/>
                <a:cs typeface="Times New Roman"/>
              </a:rPr>
              <a:t>printing  </a:t>
            </a:r>
            <a:r>
              <a:rPr sz="1350" b="1" spc="0" dirty="0">
                <a:latin typeface="Times New Roman"/>
                <a:cs typeface="Times New Roman"/>
              </a:rPr>
              <a:t>and </a:t>
            </a:r>
            <a:r>
              <a:rPr sz="1350" b="1" dirty="0">
                <a:latin typeface="Times New Roman"/>
                <a:cs typeface="Times New Roman"/>
              </a:rPr>
              <a:t>applying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labels  reduces labor, increases  accuracy </a:t>
            </a:r>
            <a:r>
              <a:rPr sz="1350" b="1" spc="0" dirty="0">
                <a:latin typeface="Times New Roman"/>
                <a:cs typeface="Times New Roman"/>
              </a:rPr>
              <a:t>and  throughput </a:t>
            </a:r>
            <a:r>
              <a:rPr sz="1350" b="1" dirty="0">
                <a:latin typeface="Times New Roman"/>
                <a:cs typeface="Times New Roman"/>
              </a:rPr>
              <a:t>because </a:t>
            </a:r>
            <a:r>
              <a:rPr sz="1350" b="1" spc="0" dirty="0">
                <a:latin typeface="Times New Roman"/>
                <a:cs typeface="Times New Roman"/>
              </a:rPr>
              <a:t>the  </a:t>
            </a:r>
            <a:r>
              <a:rPr sz="1350" b="1" dirty="0">
                <a:latin typeface="Times New Roman"/>
                <a:cs typeface="Times New Roman"/>
              </a:rPr>
              <a:t>carton is labeled  </a:t>
            </a:r>
            <a:r>
              <a:rPr sz="1350" b="1" spc="0" dirty="0">
                <a:latin typeface="Times New Roman"/>
                <a:cs typeface="Times New Roman"/>
              </a:rPr>
              <a:t>without </a:t>
            </a:r>
            <a:r>
              <a:rPr sz="1350" b="1" dirty="0">
                <a:latin typeface="Times New Roman"/>
                <a:cs typeface="Times New Roman"/>
              </a:rPr>
              <a:t>stopping and  </a:t>
            </a:r>
            <a:r>
              <a:rPr sz="1350" b="1" spc="0" dirty="0">
                <a:latin typeface="Times New Roman"/>
                <a:cs typeface="Times New Roman"/>
              </a:rPr>
              <a:t>manual </a:t>
            </a:r>
            <a:r>
              <a:rPr sz="1350" b="1" dirty="0">
                <a:latin typeface="Times New Roman"/>
                <a:cs typeface="Times New Roman"/>
              </a:rPr>
              <a:t>labeling </a:t>
            </a:r>
            <a:r>
              <a:rPr sz="1350" b="1" spc="0" dirty="0">
                <a:latin typeface="Times New Roman"/>
                <a:cs typeface="Times New Roman"/>
              </a:rPr>
              <a:t>by  </a:t>
            </a:r>
            <a:r>
              <a:rPr sz="1350" b="1" dirty="0">
                <a:latin typeface="Times New Roman"/>
                <a:cs typeface="Times New Roman"/>
              </a:rPr>
              <a:t>personnel is </a:t>
            </a:r>
            <a:r>
              <a:rPr sz="1350" b="1" spc="0" dirty="0">
                <a:latin typeface="Times New Roman"/>
                <a:cs typeface="Times New Roman"/>
              </a:rPr>
              <a:t>not</a:t>
            </a:r>
            <a:r>
              <a:rPr sz="1350" b="1" spc="-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needed.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2083" y="5301991"/>
            <a:ext cx="3267455" cy="4259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3359" y="2225034"/>
            <a:ext cx="2828543" cy="187756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9864" y="4203186"/>
            <a:ext cx="4982210" cy="1447800"/>
          </a:xfrm>
          <a:custGeom>
            <a:avLst/>
            <a:gdLst/>
            <a:ahLst/>
            <a:cxnLst/>
            <a:rect l="l" t="t" r="r" b="b"/>
            <a:pathLst>
              <a:path w="4982209" h="1447800">
                <a:moveTo>
                  <a:pt x="0" y="1447800"/>
                </a:moveTo>
                <a:lnTo>
                  <a:pt x="4981956" y="1447800"/>
                </a:lnTo>
                <a:lnTo>
                  <a:pt x="4981956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9863" y="4203187"/>
            <a:ext cx="4982210" cy="1447800"/>
          </a:xfrm>
          <a:custGeom>
            <a:avLst/>
            <a:gdLst/>
            <a:ahLst/>
            <a:cxnLst/>
            <a:rect l="l" t="t" r="r" b="b"/>
            <a:pathLst>
              <a:path w="4982209" h="1447800">
                <a:moveTo>
                  <a:pt x="0" y="1447799"/>
                </a:moveTo>
                <a:lnTo>
                  <a:pt x="4981955" y="1447799"/>
                </a:lnTo>
                <a:lnTo>
                  <a:pt x="4981955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59864" y="4220503"/>
            <a:ext cx="4982210" cy="11537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2710">
              <a:lnSpc>
                <a:spcPts val="2505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How </a:t>
            </a:r>
            <a:r>
              <a:rPr sz="2100" b="1" spc="0" dirty="0">
                <a:latin typeface="Times New Roman"/>
                <a:cs typeface="Times New Roman"/>
              </a:rPr>
              <a:t>it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10" dirty="0">
                <a:latin typeface="Times New Roman"/>
                <a:cs typeface="Times New Roman"/>
              </a:rPr>
              <a:t>Works:</a:t>
            </a:r>
            <a:endParaRPr sz="2100">
              <a:latin typeface="Times New Roman"/>
              <a:cs typeface="Times New Roman"/>
            </a:endParaRPr>
          </a:p>
          <a:p>
            <a:pPr marL="982980" indent="-222885">
              <a:lnSpc>
                <a:spcPts val="1575"/>
              </a:lnSpc>
              <a:buFont typeface="Wingdings"/>
              <a:buChar char=""/>
              <a:tabLst>
                <a:tab pos="982980" algn="l"/>
              </a:tabLst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carton </a:t>
            </a:r>
            <a:r>
              <a:rPr sz="1350" b="1" spc="0" dirty="0">
                <a:latin typeface="Times New Roman"/>
                <a:cs typeface="Times New Roman"/>
              </a:rPr>
              <a:t>bar </a:t>
            </a:r>
            <a:r>
              <a:rPr sz="1350" b="1" dirty="0">
                <a:latin typeface="Times New Roman"/>
                <a:cs typeface="Times New Roman"/>
              </a:rPr>
              <a:t>code </a:t>
            </a:r>
            <a:r>
              <a:rPr sz="1350" b="1" spc="0" dirty="0">
                <a:latin typeface="Times New Roman"/>
                <a:cs typeface="Times New Roman"/>
              </a:rPr>
              <a:t>is</a:t>
            </a:r>
            <a:r>
              <a:rPr sz="1350" b="1" spc="-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scanned</a:t>
            </a:r>
            <a:endParaRPr sz="1350">
              <a:latin typeface="Times New Roman"/>
              <a:cs typeface="Times New Roman"/>
            </a:endParaRPr>
          </a:p>
          <a:p>
            <a:pPr marL="982980" marR="538480" indent="-222885">
              <a:lnSpc>
                <a:spcPts val="1570"/>
              </a:lnSpc>
              <a:spcBef>
                <a:spcPts val="60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database is queried </a:t>
            </a:r>
            <a:r>
              <a:rPr sz="1350" b="1" spc="0" dirty="0">
                <a:latin typeface="Times New Roman"/>
                <a:cs typeface="Times New Roman"/>
              </a:rPr>
              <a:t>for the </a:t>
            </a:r>
            <a:r>
              <a:rPr sz="1350" b="1" dirty="0">
                <a:latin typeface="Times New Roman"/>
                <a:cs typeface="Times New Roman"/>
              </a:rPr>
              <a:t>appropriate label  information</a:t>
            </a:r>
            <a:endParaRPr sz="1350">
              <a:latin typeface="Times New Roman"/>
              <a:cs typeface="Times New Roman"/>
            </a:endParaRPr>
          </a:p>
          <a:p>
            <a:pPr marL="982980" indent="-222885">
              <a:lnSpc>
                <a:spcPts val="1555"/>
              </a:lnSpc>
              <a:buSzPct val="77777"/>
              <a:buFont typeface="Wingdings"/>
              <a:buChar char=""/>
              <a:tabLst>
                <a:tab pos="982980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label </a:t>
            </a:r>
            <a:r>
              <a:rPr sz="1350" b="1" spc="0" dirty="0">
                <a:latin typeface="Times New Roman"/>
                <a:cs typeface="Times New Roman"/>
              </a:rPr>
              <a:t>is </a:t>
            </a:r>
            <a:r>
              <a:rPr sz="1350" b="1" dirty="0">
                <a:latin typeface="Times New Roman"/>
                <a:cs typeface="Times New Roman"/>
              </a:rPr>
              <a:t>printed </a:t>
            </a:r>
            <a:r>
              <a:rPr sz="1350" b="1" spc="0" dirty="0">
                <a:latin typeface="Times New Roman"/>
                <a:cs typeface="Times New Roman"/>
              </a:rPr>
              <a:t>and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applied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517" y="9529061"/>
            <a:ext cx="328930" cy="176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100" b="1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5340" y="6560815"/>
            <a:ext cx="2621280" cy="2087880"/>
          </a:xfrm>
          <a:custGeom>
            <a:avLst/>
            <a:gdLst/>
            <a:ahLst/>
            <a:cxnLst/>
            <a:rect l="l" t="t" r="r" b="b"/>
            <a:pathLst>
              <a:path w="2621279" h="2087879">
                <a:moveTo>
                  <a:pt x="0" y="2087880"/>
                </a:moveTo>
                <a:lnTo>
                  <a:pt x="2621280" y="2087880"/>
                </a:lnTo>
                <a:lnTo>
                  <a:pt x="2621280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39" y="6560815"/>
            <a:ext cx="2621280" cy="2087880"/>
          </a:xfrm>
          <a:custGeom>
            <a:avLst/>
            <a:gdLst/>
            <a:ahLst/>
            <a:cxnLst/>
            <a:rect l="l" t="t" r="r" b="b"/>
            <a:pathLst>
              <a:path w="2621279" h="2087879">
                <a:moveTo>
                  <a:pt x="0" y="2087879"/>
                </a:moveTo>
                <a:lnTo>
                  <a:pt x="2621279" y="2087879"/>
                </a:lnTo>
                <a:lnTo>
                  <a:pt x="2621279" y="0"/>
                </a:lnTo>
                <a:lnTo>
                  <a:pt x="0" y="0"/>
                </a:lnTo>
                <a:lnTo>
                  <a:pt x="0" y="2087879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340" y="6576596"/>
            <a:ext cx="2621280" cy="17494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3980">
              <a:lnSpc>
                <a:spcPts val="2505"/>
              </a:lnSpc>
              <a:spcBef>
                <a:spcPts val="140"/>
              </a:spcBef>
            </a:pPr>
            <a:r>
              <a:rPr sz="2100" b="1" spc="5" dirty="0">
                <a:latin typeface="Times New Roman"/>
                <a:cs typeface="Times New Roman"/>
              </a:rPr>
              <a:t>Benefits:</a:t>
            </a:r>
            <a:endParaRPr sz="2100">
              <a:latin typeface="Times New Roman"/>
              <a:cs typeface="Times New Roman"/>
            </a:endParaRPr>
          </a:p>
          <a:p>
            <a:pPr marL="982980" marR="117475" indent="-222885">
              <a:lnSpc>
                <a:spcPts val="1570"/>
              </a:lnSpc>
              <a:spcBef>
                <a:spcPts val="7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Personnel </a:t>
            </a:r>
            <a:r>
              <a:rPr sz="1350" b="1" spc="0" dirty="0">
                <a:latin typeface="Times New Roman"/>
                <a:cs typeface="Times New Roman"/>
              </a:rPr>
              <a:t>are  </a:t>
            </a:r>
            <a:r>
              <a:rPr sz="1350" b="1" dirty="0">
                <a:latin typeface="Times New Roman"/>
                <a:cs typeface="Times New Roman"/>
              </a:rPr>
              <a:t>assigned </a:t>
            </a:r>
            <a:r>
              <a:rPr sz="1350" b="1" spc="0" dirty="0">
                <a:latin typeface="Times New Roman"/>
                <a:cs typeface="Times New Roman"/>
              </a:rPr>
              <a:t>to a </a:t>
            </a:r>
            <a:r>
              <a:rPr sz="1350" b="1" dirty="0">
                <a:latin typeface="Times New Roman"/>
                <a:cs typeface="Times New Roman"/>
              </a:rPr>
              <a:t>limited  </a:t>
            </a:r>
            <a:r>
              <a:rPr sz="1350" b="1" spc="0" dirty="0">
                <a:latin typeface="Times New Roman"/>
                <a:cs typeface="Times New Roman"/>
              </a:rPr>
              <a:t>pick area for</a:t>
            </a:r>
            <a:r>
              <a:rPr sz="1350" b="1" spc="-11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greatly  reduced travel</a:t>
            </a:r>
            <a:r>
              <a:rPr sz="1350" b="1" spc="-15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times</a:t>
            </a:r>
            <a:endParaRPr sz="1350">
              <a:latin typeface="Times New Roman"/>
              <a:cs typeface="Times New Roman"/>
            </a:endParaRPr>
          </a:p>
          <a:p>
            <a:pPr marL="982980" marR="194310" indent="-222885">
              <a:lnSpc>
                <a:spcPts val="1560"/>
              </a:lnSpc>
              <a:spcBef>
                <a:spcPts val="20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dirty="0">
                <a:latin typeface="Times New Roman"/>
                <a:cs typeface="Times New Roman"/>
              </a:rPr>
              <a:t>Only </a:t>
            </a: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cartons</a:t>
            </a:r>
            <a:r>
              <a:rPr sz="1350" b="1" spc="-7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or  </a:t>
            </a:r>
            <a:r>
              <a:rPr sz="1350" b="1" dirty="0">
                <a:latin typeface="Times New Roman"/>
                <a:cs typeface="Times New Roman"/>
              </a:rPr>
              <a:t>totes needed</a:t>
            </a:r>
            <a:r>
              <a:rPr sz="1350" b="1" spc="-1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are</a:t>
            </a:r>
            <a:endParaRPr sz="1350">
              <a:latin typeface="Times New Roman"/>
              <a:cs typeface="Times New Roman"/>
            </a:endParaRPr>
          </a:p>
          <a:p>
            <a:pPr marL="982344">
              <a:lnSpc>
                <a:spcPts val="1530"/>
              </a:lnSpc>
            </a:pPr>
            <a:r>
              <a:rPr sz="1350" b="1" spc="0" dirty="0">
                <a:latin typeface="Times New Roman"/>
                <a:cs typeface="Times New Roman"/>
              </a:rPr>
              <a:t>routed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spc="0" dirty="0">
                <a:latin typeface="Times New Roman"/>
                <a:cs typeface="Times New Roman"/>
              </a:rPr>
              <a:t>the</a:t>
            </a:r>
            <a:r>
              <a:rPr sz="1350" b="1" spc="-40" dirty="0">
                <a:latin typeface="Times New Roman"/>
                <a:cs typeface="Times New Roman"/>
              </a:rPr>
              <a:t> </a:t>
            </a:r>
            <a:r>
              <a:rPr sz="1350" b="1" spc="-5" dirty="0">
                <a:latin typeface="Times New Roman"/>
                <a:cs typeface="Times New Roman"/>
              </a:rPr>
              <a:t>picker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1879" y="6885430"/>
            <a:ext cx="3214370" cy="2459990"/>
          </a:xfrm>
          <a:custGeom>
            <a:avLst/>
            <a:gdLst/>
            <a:ahLst/>
            <a:cxnLst/>
            <a:rect l="l" t="t" r="r" b="b"/>
            <a:pathLst>
              <a:path w="3214370" h="2459990">
                <a:moveTo>
                  <a:pt x="0" y="2459736"/>
                </a:moveTo>
                <a:lnTo>
                  <a:pt x="3214116" y="2459736"/>
                </a:lnTo>
                <a:lnTo>
                  <a:pt x="3214116" y="0"/>
                </a:lnTo>
                <a:lnTo>
                  <a:pt x="0" y="0"/>
                </a:lnTo>
                <a:lnTo>
                  <a:pt x="0" y="2459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1879" y="6885430"/>
            <a:ext cx="3214370" cy="2459990"/>
          </a:xfrm>
          <a:custGeom>
            <a:avLst/>
            <a:gdLst/>
            <a:ahLst/>
            <a:cxnLst/>
            <a:rect l="l" t="t" r="r" b="b"/>
            <a:pathLst>
              <a:path w="3214370" h="2459990">
                <a:moveTo>
                  <a:pt x="0" y="2459735"/>
                </a:moveTo>
                <a:lnTo>
                  <a:pt x="3214115" y="2459735"/>
                </a:lnTo>
                <a:lnTo>
                  <a:pt x="3214115" y="0"/>
                </a:lnTo>
                <a:lnTo>
                  <a:pt x="0" y="0"/>
                </a:lnTo>
                <a:lnTo>
                  <a:pt x="0" y="2459735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6367" y="6935719"/>
            <a:ext cx="3115055" cy="235915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1382263"/>
            <a:ext cx="5408676" cy="40553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656" y="5073390"/>
            <a:ext cx="2760345" cy="1275715"/>
          </a:xfrm>
          <a:custGeom>
            <a:avLst/>
            <a:gdLst/>
            <a:ahLst/>
            <a:cxnLst/>
            <a:rect l="l" t="t" r="r" b="b"/>
            <a:pathLst>
              <a:path w="2760345" h="1275714">
                <a:moveTo>
                  <a:pt x="0" y="1275588"/>
                </a:moveTo>
                <a:lnTo>
                  <a:pt x="2759964" y="1275588"/>
                </a:lnTo>
                <a:lnTo>
                  <a:pt x="2759964" y="0"/>
                </a:lnTo>
                <a:lnTo>
                  <a:pt x="0" y="0"/>
                </a:lnTo>
                <a:lnTo>
                  <a:pt x="0" y="1275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655" y="5073391"/>
            <a:ext cx="3587750" cy="1275715"/>
          </a:xfrm>
          <a:custGeom>
            <a:avLst/>
            <a:gdLst/>
            <a:ahLst/>
            <a:cxnLst/>
            <a:rect l="l" t="t" r="r" b="b"/>
            <a:pathLst>
              <a:path w="3587750" h="1275714">
                <a:moveTo>
                  <a:pt x="0" y="1275587"/>
                </a:moveTo>
                <a:lnTo>
                  <a:pt x="3587495" y="1275587"/>
                </a:lnTo>
                <a:lnTo>
                  <a:pt x="3587495" y="0"/>
                </a:lnTo>
                <a:lnTo>
                  <a:pt x="0" y="0"/>
                </a:lnTo>
                <a:lnTo>
                  <a:pt x="0" y="1275587"/>
                </a:lnTo>
                <a:close/>
              </a:path>
            </a:pathLst>
          </a:custGeom>
          <a:ln w="9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948" y="5169403"/>
            <a:ext cx="3486912" cy="11628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6620" y="4044690"/>
            <a:ext cx="3459479" cy="2459990"/>
          </a:xfrm>
          <a:custGeom>
            <a:avLst/>
            <a:gdLst/>
            <a:ahLst/>
            <a:cxnLst/>
            <a:rect l="l" t="t" r="r" b="b"/>
            <a:pathLst>
              <a:path w="3459479" h="2459990">
                <a:moveTo>
                  <a:pt x="0" y="2459736"/>
                </a:moveTo>
                <a:lnTo>
                  <a:pt x="3459480" y="2459736"/>
                </a:lnTo>
                <a:lnTo>
                  <a:pt x="3459480" y="0"/>
                </a:lnTo>
                <a:lnTo>
                  <a:pt x="0" y="0"/>
                </a:lnTo>
                <a:lnTo>
                  <a:pt x="0" y="2459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6620" y="4044691"/>
            <a:ext cx="3459479" cy="2459990"/>
          </a:xfrm>
          <a:custGeom>
            <a:avLst/>
            <a:gdLst/>
            <a:ahLst/>
            <a:cxnLst/>
            <a:rect l="l" t="t" r="r" b="b"/>
            <a:pathLst>
              <a:path w="3459479" h="2459990">
                <a:moveTo>
                  <a:pt x="0" y="2459735"/>
                </a:moveTo>
                <a:lnTo>
                  <a:pt x="3459479" y="2459735"/>
                </a:lnTo>
                <a:lnTo>
                  <a:pt x="3459479" y="0"/>
                </a:lnTo>
                <a:lnTo>
                  <a:pt x="0" y="0"/>
                </a:lnTo>
                <a:lnTo>
                  <a:pt x="0" y="2459735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36620" y="4061997"/>
            <a:ext cx="3459479" cy="17481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93980">
              <a:lnSpc>
                <a:spcPts val="2505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How </a:t>
            </a:r>
            <a:r>
              <a:rPr sz="2100" b="1" spc="5" dirty="0">
                <a:latin typeface="Times New Roman"/>
                <a:cs typeface="Times New Roman"/>
              </a:rPr>
              <a:t>it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10" dirty="0">
                <a:latin typeface="Times New Roman"/>
                <a:cs typeface="Times New Roman"/>
              </a:rPr>
              <a:t>Works:</a:t>
            </a:r>
            <a:endParaRPr sz="2100">
              <a:latin typeface="Times New Roman"/>
              <a:cs typeface="Times New Roman"/>
            </a:endParaRPr>
          </a:p>
          <a:p>
            <a:pPr marL="982344" marR="114935" indent="-222250">
              <a:lnSpc>
                <a:spcPct val="96800"/>
              </a:lnSpc>
              <a:spcBef>
                <a:spcPts val="3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spc="5" dirty="0">
                <a:latin typeface="Times New Roman"/>
                <a:cs typeface="Times New Roman"/>
              </a:rPr>
              <a:t>A </a:t>
            </a:r>
            <a:r>
              <a:rPr sz="1350" b="1" dirty="0">
                <a:latin typeface="Times New Roman"/>
                <a:cs typeface="Times New Roman"/>
              </a:rPr>
              <a:t>barcode </a:t>
            </a:r>
            <a:r>
              <a:rPr sz="1350" b="1" spc="0" dirty="0">
                <a:latin typeface="Times New Roman"/>
                <a:cs typeface="Times New Roman"/>
              </a:rPr>
              <a:t>or LPN </a:t>
            </a:r>
            <a:r>
              <a:rPr sz="1350" b="1" dirty="0">
                <a:latin typeface="Times New Roman"/>
                <a:cs typeface="Times New Roman"/>
              </a:rPr>
              <a:t>can </a:t>
            </a:r>
            <a:r>
              <a:rPr sz="1350" b="1" spc="0" dirty="0">
                <a:latin typeface="Times New Roman"/>
                <a:cs typeface="Times New Roman"/>
              </a:rPr>
              <a:t>be</a:t>
            </a:r>
            <a:r>
              <a:rPr sz="1350" b="1" spc="-6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either  manually assigned </a:t>
            </a:r>
            <a:r>
              <a:rPr sz="1350" b="1" spc="-5" dirty="0">
                <a:latin typeface="Times New Roman"/>
                <a:cs typeface="Times New Roman"/>
              </a:rPr>
              <a:t>or  </a:t>
            </a:r>
            <a:r>
              <a:rPr sz="1350" b="1" dirty="0">
                <a:latin typeface="Times New Roman"/>
                <a:cs typeface="Times New Roman"/>
              </a:rPr>
              <a:t>automatically assigned </a:t>
            </a:r>
            <a:r>
              <a:rPr sz="1350" b="1" spc="0" dirty="0">
                <a:latin typeface="Times New Roman"/>
                <a:cs typeface="Times New Roman"/>
              </a:rPr>
              <a:t>(by  </a:t>
            </a:r>
            <a:r>
              <a:rPr sz="1350" b="1" dirty="0">
                <a:latin typeface="Times New Roman"/>
                <a:cs typeface="Times New Roman"/>
              </a:rPr>
              <a:t>query) </a:t>
            </a:r>
            <a:r>
              <a:rPr sz="1350" b="1" spc="-5" dirty="0">
                <a:latin typeface="Times New Roman"/>
                <a:cs typeface="Times New Roman"/>
              </a:rPr>
              <a:t>to </a:t>
            </a:r>
            <a:r>
              <a:rPr sz="1350" b="1" dirty="0">
                <a:latin typeface="Times New Roman"/>
                <a:cs typeface="Times New Roman"/>
              </a:rPr>
              <a:t>multiple</a:t>
            </a:r>
            <a:r>
              <a:rPr sz="1350" b="1" spc="-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destinations</a:t>
            </a:r>
            <a:endParaRPr sz="1350">
              <a:latin typeface="Times New Roman"/>
              <a:cs typeface="Times New Roman"/>
            </a:endParaRPr>
          </a:p>
          <a:p>
            <a:pPr marL="982344" marR="99695" indent="-222250" algn="just">
              <a:lnSpc>
                <a:spcPct val="96700"/>
              </a:lnSpc>
              <a:spcBef>
                <a:spcPts val="5"/>
              </a:spcBef>
              <a:buFont typeface="Wingdings"/>
              <a:buChar char=""/>
              <a:tabLst>
                <a:tab pos="982980" algn="l"/>
              </a:tabLst>
            </a:pPr>
            <a:r>
              <a:rPr sz="1350" b="1" spc="0" dirty="0">
                <a:latin typeface="Times New Roman"/>
                <a:cs typeface="Times New Roman"/>
              </a:rPr>
              <a:t>The </a:t>
            </a:r>
            <a:r>
              <a:rPr sz="1350" b="1" dirty="0">
                <a:latin typeface="Times New Roman"/>
                <a:cs typeface="Times New Roman"/>
              </a:rPr>
              <a:t>barcode </a:t>
            </a:r>
            <a:r>
              <a:rPr sz="1350" b="1" spc="0" dirty="0">
                <a:latin typeface="Times New Roman"/>
                <a:cs typeface="Times New Roman"/>
              </a:rPr>
              <a:t>or </a:t>
            </a:r>
            <a:r>
              <a:rPr sz="1350" b="1" dirty="0">
                <a:latin typeface="Times New Roman"/>
                <a:cs typeface="Times New Roman"/>
              </a:rPr>
              <a:t>LPN </a:t>
            </a:r>
            <a:r>
              <a:rPr sz="1350" b="1" spc="0" dirty="0">
                <a:latin typeface="Times New Roman"/>
                <a:cs typeface="Times New Roman"/>
              </a:rPr>
              <a:t>is </a:t>
            </a:r>
            <a:r>
              <a:rPr sz="1350" b="1" dirty="0">
                <a:latin typeface="Times New Roman"/>
                <a:cs typeface="Times New Roman"/>
              </a:rPr>
              <a:t>scanned  </a:t>
            </a:r>
            <a:r>
              <a:rPr sz="1350" b="1" spc="0" dirty="0">
                <a:latin typeface="Times New Roman"/>
                <a:cs typeface="Times New Roman"/>
              </a:rPr>
              <a:t>at </a:t>
            </a:r>
            <a:r>
              <a:rPr sz="1350" b="1" dirty="0">
                <a:latin typeface="Times New Roman"/>
                <a:cs typeface="Times New Roman"/>
              </a:rPr>
              <a:t>each pick </a:t>
            </a:r>
            <a:r>
              <a:rPr sz="1350" b="1" spc="0" dirty="0">
                <a:latin typeface="Times New Roman"/>
                <a:cs typeface="Times New Roman"/>
              </a:rPr>
              <a:t>location and</a:t>
            </a:r>
            <a:r>
              <a:rPr sz="1350" b="1" spc="-7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routed  accordingly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088" y="1121658"/>
            <a:ext cx="2733040" cy="2237740"/>
          </a:xfrm>
          <a:custGeom>
            <a:avLst/>
            <a:gdLst/>
            <a:ahLst/>
            <a:cxnLst/>
            <a:rect l="l" t="t" r="r" b="b"/>
            <a:pathLst>
              <a:path w="2733040" h="2237740">
                <a:moveTo>
                  <a:pt x="0" y="2237232"/>
                </a:moveTo>
                <a:lnTo>
                  <a:pt x="2732532" y="2237232"/>
                </a:lnTo>
                <a:lnTo>
                  <a:pt x="2732532" y="0"/>
                </a:lnTo>
                <a:lnTo>
                  <a:pt x="0" y="0"/>
                </a:lnTo>
                <a:lnTo>
                  <a:pt x="0" y="2237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087" y="1121659"/>
            <a:ext cx="2733040" cy="2237740"/>
          </a:xfrm>
          <a:custGeom>
            <a:avLst/>
            <a:gdLst/>
            <a:ahLst/>
            <a:cxnLst/>
            <a:rect l="l" t="t" r="r" b="b"/>
            <a:pathLst>
              <a:path w="2733040" h="2237740">
                <a:moveTo>
                  <a:pt x="0" y="2237231"/>
                </a:moveTo>
                <a:lnTo>
                  <a:pt x="2732531" y="2237231"/>
                </a:lnTo>
                <a:lnTo>
                  <a:pt x="2732531" y="0"/>
                </a:lnTo>
                <a:lnTo>
                  <a:pt x="0" y="0"/>
                </a:lnTo>
                <a:lnTo>
                  <a:pt x="0" y="2237231"/>
                </a:lnTo>
                <a:close/>
              </a:path>
            </a:pathLst>
          </a:custGeom>
          <a:ln w="9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5875" y="1310313"/>
            <a:ext cx="2362835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10" dirty="0">
                <a:latin typeface="Arial Black"/>
                <a:cs typeface="Arial Black"/>
              </a:rPr>
              <a:t>+PICK </a:t>
            </a:r>
            <a:r>
              <a:rPr sz="2300" b="1" spc="25" dirty="0">
                <a:latin typeface="Arial Black"/>
                <a:cs typeface="Arial Black"/>
              </a:rPr>
              <a:t>&amp;</a:t>
            </a:r>
            <a:r>
              <a:rPr sz="2300" b="1" spc="-30" dirty="0">
                <a:latin typeface="Arial Black"/>
                <a:cs typeface="Arial Black"/>
              </a:rPr>
              <a:t> </a:t>
            </a:r>
            <a:r>
              <a:rPr sz="2300" b="1" spc="10" dirty="0">
                <a:latin typeface="Arial Black"/>
                <a:cs typeface="Arial Black"/>
              </a:rPr>
              <a:t>PASS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875" y="1765330"/>
            <a:ext cx="2542540" cy="15087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40"/>
              </a:spcBef>
            </a:pPr>
            <a:r>
              <a:rPr sz="2100" b="1" spc="15" dirty="0">
                <a:latin typeface="Times New Roman"/>
                <a:cs typeface="Times New Roman"/>
              </a:rPr>
              <a:t>What </a:t>
            </a:r>
            <a:r>
              <a:rPr sz="2100" b="1" spc="5" dirty="0">
                <a:latin typeface="Times New Roman"/>
                <a:cs typeface="Times New Roman"/>
              </a:rPr>
              <a:t>is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It?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350" b="1" dirty="0">
                <a:latin typeface="Times New Roman"/>
                <a:cs typeface="Times New Roman"/>
              </a:rPr>
              <a:t>Automated routing </a:t>
            </a:r>
            <a:r>
              <a:rPr sz="1350" b="1" spc="0" dirty="0">
                <a:latin typeface="Times New Roman"/>
                <a:cs typeface="Times New Roman"/>
              </a:rPr>
              <a:t>of </a:t>
            </a:r>
            <a:r>
              <a:rPr sz="1350" b="1" dirty="0">
                <a:latin typeface="Times New Roman"/>
                <a:cs typeface="Times New Roman"/>
              </a:rPr>
              <a:t>cartons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and</a:t>
            </a:r>
            <a:endParaRPr sz="1350">
              <a:latin typeface="Times New Roman"/>
              <a:cs typeface="Times New Roman"/>
            </a:endParaRPr>
          </a:p>
          <a:p>
            <a:pPr marL="12700" marR="354330">
              <a:lnSpc>
                <a:spcPts val="1880"/>
              </a:lnSpc>
              <a:spcBef>
                <a:spcPts val="95"/>
              </a:spcBef>
            </a:pPr>
            <a:r>
              <a:rPr sz="1350" b="1" dirty="0">
                <a:latin typeface="Times New Roman"/>
                <a:cs typeface="Times New Roman"/>
              </a:rPr>
              <a:t>totes based upon </a:t>
            </a:r>
            <a:r>
              <a:rPr sz="1350" b="1" spc="-5" dirty="0">
                <a:latin typeface="Times New Roman"/>
                <a:cs typeface="Times New Roman"/>
              </a:rPr>
              <a:t>bar </a:t>
            </a:r>
            <a:r>
              <a:rPr sz="1350" b="1" dirty="0">
                <a:latin typeface="Times New Roman"/>
                <a:cs typeface="Times New Roman"/>
              </a:rPr>
              <a:t>codes </a:t>
            </a:r>
            <a:r>
              <a:rPr sz="1350" b="1" spc="0" dirty="0">
                <a:latin typeface="Times New Roman"/>
                <a:cs typeface="Times New Roman"/>
              </a:rPr>
              <a:t>to  </a:t>
            </a:r>
            <a:r>
              <a:rPr sz="1350" b="1" dirty="0">
                <a:latin typeface="Times New Roman"/>
                <a:cs typeface="Times New Roman"/>
              </a:rPr>
              <a:t>specific pick </a:t>
            </a:r>
            <a:r>
              <a:rPr sz="1350" b="1" spc="0" dirty="0">
                <a:latin typeface="Times New Roman"/>
                <a:cs typeface="Times New Roman"/>
              </a:rPr>
              <a:t>zones </a:t>
            </a:r>
            <a:r>
              <a:rPr sz="1350" b="1" dirty="0">
                <a:latin typeface="Times New Roman"/>
                <a:cs typeface="Times New Roman"/>
              </a:rPr>
              <a:t>based </a:t>
            </a:r>
            <a:r>
              <a:rPr sz="1350" b="1" spc="-5" dirty="0">
                <a:latin typeface="Times New Roman"/>
                <a:cs typeface="Times New Roman"/>
              </a:rPr>
              <a:t>as  </a:t>
            </a:r>
            <a:r>
              <a:rPr sz="1350" b="1" dirty="0">
                <a:latin typeface="Times New Roman"/>
                <a:cs typeface="Times New Roman"/>
              </a:rPr>
              <a:t>determined </a:t>
            </a:r>
            <a:r>
              <a:rPr sz="1350" b="1" spc="0" dirty="0">
                <a:latin typeface="Times New Roman"/>
                <a:cs typeface="Times New Roman"/>
              </a:rPr>
              <a:t>by </a:t>
            </a:r>
            <a:r>
              <a:rPr sz="1350" b="1" dirty="0">
                <a:latin typeface="Times New Roman"/>
                <a:cs typeface="Times New Roman"/>
              </a:rPr>
              <a:t>the</a:t>
            </a:r>
            <a:r>
              <a:rPr sz="1350" b="1" spc="-5" dirty="0">
                <a:latin typeface="Times New Roman"/>
                <a:cs typeface="Times New Roman"/>
              </a:rPr>
              <a:t> customer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350" b="1" spc="0" dirty="0">
                <a:latin typeface="Times New Roman"/>
                <a:cs typeface="Times New Roman"/>
              </a:rPr>
              <a:t>though </a:t>
            </a:r>
            <a:r>
              <a:rPr sz="1350" b="1" dirty="0">
                <a:latin typeface="Times New Roman"/>
                <a:cs typeface="Times New Roman"/>
              </a:rPr>
              <a:t>manual entry </a:t>
            </a:r>
            <a:r>
              <a:rPr sz="1350" b="1" spc="0" dirty="0">
                <a:latin typeface="Times New Roman"/>
                <a:cs typeface="Times New Roman"/>
              </a:rPr>
              <a:t>or a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spc="0" dirty="0">
                <a:latin typeface="Times New Roman"/>
                <a:cs typeface="Times New Roman"/>
              </a:rPr>
              <a:t>WMS.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5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1244</Words>
  <Application>Microsoft Office PowerPoint</Application>
  <PresentationFormat>Custom</PresentationFormat>
  <Paragraphs>191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+PLUS</vt:lpstr>
      <vt:lpstr>+BASE</vt:lpstr>
      <vt:lpstr>+Host</vt:lpstr>
      <vt:lpstr>+REPORT</vt:lpstr>
      <vt:lpstr>+SORT</vt:lpstr>
      <vt:lpstr>+WEIGH &amp;  DIMENSION</vt:lpstr>
      <vt:lpstr>+LABEL</vt:lpstr>
      <vt:lpstr>+PICK &amp; PASS</vt:lpstr>
      <vt:lpstr>PowerPoint Presentation</vt:lpstr>
      <vt:lpstr>+PALLETIZE</vt:lpstr>
      <vt:lpstr>+CONNECT</vt:lpstr>
      <vt:lpstr>+NOTIFY</vt:lpstr>
      <vt:lpstr>+PORTABLE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+PLUS_051615</dc:title>
  <dc:creator>Jay</dc:creator>
  <cp:lastModifiedBy>Jessica Easley</cp:lastModifiedBy>
  <cp:revision>5</cp:revision>
  <dcterms:created xsi:type="dcterms:W3CDTF">2018-03-02T16:42:49Z</dcterms:created>
  <dcterms:modified xsi:type="dcterms:W3CDTF">2018-03-02T18:32:37Z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2015-10-06T00:00:00Z</vt:filetime>
  </property>
  <property fmtid="{D5CDD505-2E9C-101B-9397-08002B2CF9AE}" pid="3" name="Creator">
    <vt:lpwstr>PDFCreator Version 1.7.3</vt:lpwstr>
  </property>
  <property fmtid="{D5CDD505-2E9C-101B-9397-08002B2CF9AE}" pid="4" name="LastSaved">
    <vt:filetime>2018-03-02T00:00:00Z</vt:filetime>
  </property>
</Properties>
</file>